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6" r:id="rId1"/>
  </p:sldMasterIdLst>
  <p:notesMasterIdLst>
    <p:notesMasterId r:id="rId29"/>
  </p:notesMasterIdLst>
  <p:handoutMasterIdLst>
    <p:handoutMasterId r:id="rId30"/>
  </p:handoutMasterIdLst>
  <p:sldIdLst>
    <p:sldId id="256" r:id="rId2"/>
    <p:sldId id="286" r:id="rId3"/>
    <p:sldId id="257" r:id="rId4"/>
    <p:sldId id="258" r:id="rId5"/>
    <p:sldId id="259" r:id="rId6"/>
    <p:sldId id="260" r:id="rId7"/>
    <p:sldId id="261" r:id="rId8"/>
    <p:sldId id="294" r:id="rId9"/>
    <p:sldId id="288" r:id="rId10"/>
    <p:sldId id="264" r:id="rId11"/>
    <p:sldId id="275" r:id="rId12"/>
    <p:sldId id="282" r:id="rId13"/>
    <p:sldId id="277" r:id="rId14"/>
    <p:sldId id="289" r:id="rId15"/>
    <p:sldId id="265" r:id="rId16"/>
    <p:sldId id="266" r:id="rId17"/>
    <p:sldId id="284" r:id="rId18"/>
    <p:sldId id="268" r:id="rId19"/>
    <p:sldId id="291" r:id="rId20"/>
    <p:sldId id="269" r:id="rId21"/>
    <p:sldId id="276" r:id="rId22"/>
    <p:sldId id="271" r:id="rId23"/>
    <p:sldId id="278" r:id="rId24"/>
    <p:sldId id="285" r:id="rId25"/>
    <p:sldId id="279" r:id="rId26"/>
    <p:sldId id="274" r:id="rId27"/>
    <p:sldId id="273" r:id="rId28"/>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A9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711" autoAdjust="0"/>
    <p:restoredTop sz="94660"/>
  </p:normalViewPr>
  <p:slideViewPr>
    <p:cSldViewPr>
      <p:cViewPr varScale="1">
        <p:scale>
          <a:sx n="85" d="100"/>
          <a:sy n="85" d="100"/>
        </p:scale>
        <p:origin x="1554" y="7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3"/>
            <a:ext cx="3038649" cy="465138"/>
          </a:xfrm>
          <a:prstGeom prst="rect">
            <a:avLst/>
          </a:prstGeom>
        </p:spPr>
        <p:txBody>
          <a:bodyPr vert="horz" lIns="90844" tIns="45422" rIns="90844" bIns="45422" rtlCol="0"/>
          <a:lstStyle>
            <a:lvl1pPr algn="l">
              <a:defRPr sz="1200"/>
            </a:lvl1pPr>
          </a:lstStyle>
          <a:p>
            <a:endParaRPr lang="en-US" dirty="0"/>
          </a:p>
        </p:txBody>
      </p:sp>
      <p:sp>
        <p:nvSpPr>
          <p:cNvPr id="3" name="Date Placeholder 2"/>
          <p:cNvSpPr>
            <a:spLocks noGrp="1"/>
          </p:cNvSpPr>
          <p:nvPr>
            <p:ph type="dt" sz="quarter" idx="1"/>
          </p:nvPr>
        </p:nvSpPr>
        <p:spPr>
          <a:xfrm>
            <a:off x="3970134" y="3"/>
            <a:ext cx="3038648" cy="465138"/>
          </a:xfrm>
          <a:prstGeom prst="rect">
            <a:avLst/>
          </a:prstGeom>
        </p:spPr>
        <p:txBody>
          <a:bodyPr vert="horz" lIns="90844" tIns="45422" rIns="90844" bIns="45422" rtlCol="0"/>
          <a:lstStyle>
            <a:lvl1pPr algn="r">
              <a:defRPr sz="1200"/>
            </a:lvl1pPr>
          </a:lstStyle>
          <a:p>
            <a:fld id="{B121FAF7-9E5D-4D05-A540-894093D38DCC}" type="datetimeFigureOut">
              <a:rPr lang="en-US" smtClean="0"/>
              <a:t>9/22/2021</a:t>
            </a:fld>
            <a:endParaRPr lang="en-US" dirty="0"/>
          </a:p>
        </p:txBody>
      </p:sp>
      <p:sp>
        <p:nvSpPr>
          <p:cNvPr id="4" name="Footer Placeholder 3"/>
          <p:cNvSpPr>
            <a:spLocks noGrp="1"/>
          </p:cNvSpPr>
          <p:nvPr>
            <p:ph type="ftr" sz="quarter" idx="2"/>
          </p:nvPr>
        </p:nvSpPr>
        <p:spPr>
          <a:xfrm>
            <a:off x="4" y="8829677"/>
            <a:ext cx="3038649" cy="465138"/>
          </a:xfrm>
          <a:prstGeom prst="rect">
            <a:avLst/>
          </a:prstGeom>
        </p:spPr>
        <p:txBody>
          <a:bodyPr vert="horz" lIns="90844" tIns="45422" rIns="90844" bIns="45422"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134" y="8829677"/>
            <a:ext cx="3038648" cy="465138"/>
          </a:xfrm>
          <a:prstGeom prst="rect">
            <a:avLst/>
          </a:prstGeom>
        </p:spPr>
        <p:txBody>
          <a:bodyPr vert="horz" lIns="90844" tIns="45422" rIns="90844" bIns="45422" rtlCol="0" anchor="b"/>
          <a:lstStyle>
            <a:lvl1pPr algn="r">
              <a:defRPr sz="1200"/>
            </a:lvl1pPr>
          </a:lstStyle>
          <a:p>
            <a:fld id="{5D724065-64EA-4D74-BEEB-06BC22C1AF48}" type="slidenum">
              <a:rPr lang="en-US" smtClean="0"/>
              <a:t>‹#›</a:t>
            </a:fld>
            <a:endParaRPr lang="en-US" dirty="0"/>
          </a:p>
        </p:txBody>
      </p:sp>
    </p:spTree>
    <p:extLst>
      <p:ext uri="{BB962C8B-B14F-4D97-AF65-F5344CB8AC3E}">
        <p14:creationId xmlns:p14="http://schemas.microsoft.com/office/powerpoint/2010/main" val="4190166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4820"/>
          </a:xfrm>
          <a:prstGeom prst="rect">
            <a:avLst/>
          </a:prstGeom>
        </p:spPr>
        <p:txBody>
          <a:bodyPr vert="horz" lIns="91830" tIns="45916" rIns="91830" bIns="45916" rtlCol="0"/>
          <a:lstStyle>
            <a:lvl1pPr algn="l">
              <a:defRPr sz="1200"/>
            </a:lvl1pPr>
          </a:lstStyle>
          <a:p>
            <a:endParaRPr lang="en-US" dirty="0"/>
          </a:p>
        </p:txBody>
      </p:sp>
      <p:sp>
        <p:nvSpPr>
          <p:cNvPr id="3" name="Date Placeholder 2"/>
          <p:cNvSpPr>
            <a:spLocks noGrp="1"/>
          </p:cNvSpPr>
          <p:nvPr>
            <p:ph type="dt" idx="1"/>
          </p:nvPr>
        </p:nvSpPr>
        <p:spPr>
          <a:xfrm>
            <a:off x="3970939" y="2"/>
            <a:ext cx="3037840" cy="464820"/>
          </a:xfrm>
          <a:prstGeom prst="rect">
            <a:avLst/>
          </a:prstGeom>
        </p:spPr>
        <p:txBody>
          <a:bodyPr vert="horz" lIns="91830" tIns="45916" rIns="91830" bIns="45916" rtlCol="0"/>
          <a:lstStyle>
            <a:lvl1pPr algn="r">
              <a:defRPr sz="1200"/>
            </a:lvl1pPr>
          </a:lstStyle>
          <a:p>
            <a:fld id="{F6B75CFF-4FF8-4FDF-BCFD-66B32731B695}" type="datetimeFigureOut">
              <a:rPr lang="en-US" smtClean="0"/>
              <a:t>9/22/2021</a:t>
            </a:fld>
            <a:endParaRPr lang="en-US" dirty="0"/>
          </a:p>
        </p:txBody>
      </p:sp>
      <p:sp>
        <p:nvSpPr>
          <p:cNvPr id="4" name="Slide Image Placeholder 3"/>
          <p:cNvSpPr>
            <a:spLocks noGrp="1" noRot="1" noChangeAspect="1"/>
          </p:cNvSpPr>
          <p:nvPr>
            <p:ph type="sldImg" idx="2"/>
          </p:nvPr>
        </p:nvSpPr>
        <p:spPr>
          <a:xfrm>
            <a:off x="1182688" y="698500"/>
            <a:ext cx="4645025" cy="3484563"/>
          </a:xfrm>
          <a:prstGeom prst="rect">
            <a:avLst/>
          </a:prstGeom>
          <a:noFill/>
          <a:ln w="12700">
            <a:solidFill>
              <a:prstClr val="black"/>
            </a:solidFill>
          </a:ln>
        </p:spPr>
        <p:txBody>
          <a:bodyPr vert="horz" lIns="91830" tIns="45916" rIns="91830" bIns="45916"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1830" tIns="45916" rIns="91830" bIns="45916"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70"/>
            <a:ext cx="3037840" cy="464820"/>
          </a:xfrm>
          <a:prstGeom prst="rect">
            <a:avLst/>
          </a:prstGeom>
        </p:spPr>
        <p:txBody>
          <a:bodyPr vert="horz" lIns="91830" tIns="45916" rIns="91830" bIns="45916"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70"/>
            <a:ext cx="3037840" cy="464820"/>
          </a:xfrm>
          <a:prstGeom prst="rect">
            <a:avLst/>
          </a:prstGeom>
        </p:spPr>
        <p:txBody>
          <a:bodyPr vert="horz" lIns="91830" tIns="45916" rIns="91830" bIns="45916" rtlCol="0" anchor="b"/>
          <a:lstStyle>
            <a:lvl1pPr algn="r">
              <a:defRPr sz="1200"/>
            </a:lvl1pPr>
          </a:lstStyle>
          <a:p>
            <a:fld id="{3EED636C-6F44-4DBF-862C-49A16B9CED06}" type="slidenum">
              <a:rPr lang="en-US" smtClean="0"/>
              <a:t>‹#›</a:t>
            </a:fld>
            <a:endParaRPr lang="en-US" dirty="0"/>
          </a:p>
        </p:txBody>
      </p:sp>
    </p:spTree>
    <p:extLst>
      <p:ext uri="{BB962C8B-B14F-4D97-AF65-F5344CB8AC3E}">
        <p14:creationId xmlns:p14="http://schemas.microsoft.com/office/powerpoint/2010/main" val="31237144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1</a:t>
            </a:fld>
            <a:endParaRPr lang="en-US" dirty="0"/>
          </a:p>
        </p:txBody>
      </p:sp>
    </p:spTree>
    <p:extLst>
      <p:ext uri="{BB962C8B-B14F-4D97-AF65-F5344CB8AC3E}">
        <p14:creationId xmlns:p14="http://schemas.microsoft.com/office/powerpoint/2010/main" val="426189943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ED636C-6F44-4DBF-862C-49A16B9CED06}" type="slidenum">
              <a:rPr lang="en-US" smtClean="0"/>
              <a:t>12</a:t>
            </a:fld>
            <a:endParaRPr lang="en-US" dirty="0"/>
          </a:p>
        </p:txBody>
      </p:sp>
    </p:spTree>
    <p:extLst>
      <p:ext uri="{BB962C8B-B14F-4D97-AF65-F5344CB8AC3E}">
        <p14:creationId xmlns:p14="http://schemas.microsoft.com/office/powerpoint/2010/main" val="380078981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ED636C-6F44-4DBF-862C-49A16B9CED06}" type="slidenum">
              <a:rPr lang="en-US" smtClean="0"/>
              <a:t>13</a:t>
            </a:fld>
            <a:endParaRPr lang="en-US" dirty="0"/>
          </a:p>
        </p:txBody>
      </p:sp>
    </p:spTree>
    <p:extLst>
      <p:ext uri="{BB962C8B-B14F-4D97-AF65-F5344CB8AC3E}">
        <p14:creationId xmlns:p14="http://schemas.microsoft.com/office/powerpoint/2010/main" val="3866659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ED636C-6F44-4DBF-862C-49A16B9CED06}" type="slidenum">
              <a:rPr lang="en-US" smtClean="0"/>
              <a:t>14</a:t>
            </a:fld>
            <a:endParaRPr lang="en-US" dirty="0"/>
          </a:p>
        </p:txBody>
      </p:sp>
    </p:spTree>
    <p:extLst>
      <p:ext uri="{BB962C8B-B14F-4D97-AF65-F5344CB8AC3E}">
        <p14:creationId xmlns:p14="http://schemas.microsoft.com/office/powerpoint/2010/main" val="38672833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15</a:t>
            </a:fld>
            <a:endParaRPr lang="en-US" dirty="0"/>
          </a:p>
        </p:txBody>
      </p:sp>
    </p:spTree>
    <p:extLst>
      <p:ext uri="{BB962C8B-B14F-4D97-AF65-F5344CB8AC3E}">
        <p14:creationId xmlns:p14="http://schemas.microsoft.com/office/powerpoint/2010/main" val="30354911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16</a:t>
            </a:fld>
            <a:endParaRPr lang="en-US" dirty="0"/>
          </a:p>
        </p:txBody>
      </p:sp>
    </p:spTree>
    <p:extLst>
      <p:ext uri="{BB962C8B-B14F-4D97-AF65-F5344CB8AC3E}">
        <p14:creationId xmlns:p14="http://schemas.microsoft.com/office/powerpoint/2010/main" val="422679867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18</a:t>
            </a:fld>
            <a:endParaRPr lang="en-US" dirty="0"/>
          </a:p>
        </p:txBody>
      </p:sp>
    </p:spTree>
    <p:extLst>
      <p:ext uri="{BB962C8B-B14F-4D97-AF65-F5344CB8AC3E}">
        <p14:creationId xmlns:p14="http://schemas.microsoft.com/office/powerpoint/2010/main" val="38874313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20</a:t>
            </a:fld>
            <a:endParaRPr lang="en-US" dirty="0"/>
          </a:p>
        </p:txBody>
      </p:sp>
    </p:spTree>
    <p:extLst>
      <p:ext uri="{BB962C8B-B14F-4D97-AF65-F5344CB8AC3E}">
        <p14:creationId xmlns:p14="http://schemas.microsoft.com/office/powerpoint/2010/main" val="123370974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21</a:t>
            </a:fld>
            <a:endParaRPr lang="en-US" dirty="0"/>
          </a:p>
        </p:txBody>
      </p:sp>
    </p:spTree>
    <p:extLst>
      <p:ext uri="{BB962C8B-B14F-4D97-AF65-F5344CB8AC3E}">
        <p14:creationId xmlns:p14="http://schemas.microsoft.com/office/powerpoint/2010/main" val="12337097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22</a:t>
            </a:fld>
            <a:endParaRPr lang="en-US" dirty="0"/>
          </a:p>
        </p:txBody>
      </p:sp>
    </p:spTree>
    <p:extLst>
      <p:ext uri="{BB962C8B-B14F-4D97-AF65-F5344CB8AC3E}">
        <p14:creationId xmlns:p14="http://schemas.microsoft.com/office/powerpoint/2010/main" val="3946471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ED636C-6F44-4DBF-862C-49A16B9CED06}" type="slidenum">
              <a:rPr lang="en-US" smtClean="0"/>
              <a:t>23</a:t>
            </a:fld>
            <a:endParaRPr lang="en-US" dirty="0"/>
          </a:p>
        </p:txBody>
      </p:sp>
    </p:spTree>
    <p:extLst>
      <p:ext uri="{BB962C8B-B14F-4D97-AF65-F5344CB8AC3E}">
        <p14:creationId xmlns:p14="http://schemas.microsoft.com/office/powerpoint/2010/main" val="1357989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3</a:t>
            </a:fld>
            <a:endParaRPr lang="en-US" dirty="0"/>
          </a:p>
        </p:txBody>
      </p:sp>
    </p:spTree>
    <p:extLst>
      <p:ext uri="{BB962C8B-B14F-4D97-AF65-F5344CB8AC3E}">
        <p14:creationId xmlns:p14="http://schemas.microsoft.com/office/powerpoint/2010/main" val="16976300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3EED636C-6F44-4DBF-862C-49A16B9CED06}" type="slidenum">
              <a:rPr lang="en-US" smtClean="0"/>
              <a:t>25</a:t>
            </a:fld>
            <a:endParaRPr lang="en-US" dirty="0"/>
          </a:p>
        </p:txBody>
      </p:sp>
    </p:spTree>
    <p:extLst>
      <p:ext uri="{BB962C8B-B14F-4D97-AF65-F5344CB8AC3E}">
        <p14:creationId xmlns:p14="http://schemas.microsoft.com/office/powerpoint/2010/main" val="1308119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26</a:t>
            </a:fld>
            <a:endParaRPr lang="en-US" dirty="0"/>
          </a:p>
        </p:txBody>
      </p:sp>
    </p:spTree>
    <p:extLst>
      <p:ext uri="{BB962C8B-B14F-4D97-AF65-F5344CB8AC3E}">
        <p14:creationId xmlns:p14="http://schemas.microsoft.com/office/powerpoint/2010/main" val="7065333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27</a:t>
            </a:fld>
            <a:endParaRPr lang="en-US" dirty="0"/>
          </a:p>
        </p:txBody>
      </p:sp>
    </p:spTree>
    <p:extLst>
      <p:ext uri="{BB962C8B-B14F-4D97-AF65-F5344CB8AC3E}">
        <p14:creationId xmlns:p14="http://schemas.microsoft.com/office/powerpoint/2010/main" val="587156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4</a:t>
            </a:fld>
            <a:endParaRPr lang="en-US" dirty="0"/>
          </a:p>
        </p:txBody>
      </p:sp>
    </p:spTree>
    <p:extLst>
      <p:ext uri="{BB962C8B-B14F-4D97-AF65-F5344CB8AC3E}">
        <p14:creationId xmlns:p14="http://schemas.microsoft.com/office/powerpoint/2010/main" val="38242087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5</a:t>
            </a:fld>
            <a:endParaRPr lang="en-US" dirty="0"/>
          </a:p>
        </p:txBody>
      </p:sp>
    </p:spTree>
    <p:extLst>
      <p:ext uri="{BB962C8B-B14F-4D97-AF65-F5344CB8AC3E}">
        <p14:creationId xmlns:p14="http://schemas.microsoft.com/office/powerpoint/2010/main" val="23937286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6</a:t>
            </a:fld>
            <a:endParaRPr lang="en-US" dirty="0"/>
          </a:p>
        </p:txBody>
      </p:sp>
    </p:spTree>
    <p:extLst>
      <p:ext uri="{BB962C8B-B14F-4D97-AF65-F5344CB8AC3E}">
        <p14:creationId xmlns:p14="http://schemas.microsoft.com/office/powerpoint/2010/main" val="22457266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7</a:t>
            </a:fld>
            <a:endParaRPr lang="en-US" dirty="0"/>
          </a:p>
        </p:txBody>
      </p:sp>
    </p:spTree>
    <p:extLst>
      <p:ext uri="{BB962C8B-B14F-4D97-AF65-F5344CB8AC3E}">
        <p14:creationId xmlns:p14="http://schemas.microsoft.com/office/powerpoint/2010/main" val="9603174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9</a:t>
            </a:fld>
            <a:endParaRPr lang="en-US" dirty="0"/>
          </a:p>
        </p:txBody>
      </p:sp>
    </p:spTree>
    <p:extLst>
      <p:ext uri="{BB962C8B-B14F-4D97-AF65-F5344CB8AC3E}">
        <p14:creationId xmlns:p14="http://schemas.microsoft.com/office/powerpoint/2010/main" val="25151023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10</a:t>
            </a:fld>
            <a:endParaRPr lang="en-US" dirty="0"/>
          </a:p>
        </p:txBody>
      </p:sp>
    </p:spTree>
    <p:extLst>
      <p:ext uri="{BB962C8B-B14F-4D97-AF65-F5344CB8AC3E}">
        <p14:creationId xmlns:p14="http://schemas.microsoft.com/office/powerpoint/2010/main" val="3639477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EED636C-6F44-4DBF-862C-49A16B9CED06}" type="slidenum">
              <a:rPr lang="en-US" smtClean="0"/>
              <a:t>11</a:t>
            </a:fld>
            <a:endParaRPr lang="en-US" dirty="0"/>
          </a:p>
        </p:txBody>
      </p:sp>
    </p:spTree>
    <p:extLst>
      <p:ext uri="{BB962C8B-B14F-4D97-AF65-F5344CB8AC3E}">
        <p14:creationId xmlns:p14="http://schemas.microsoft.com/office/powerpoint/2010/main" val="69245362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2628" y="770467"/>
            <a:ext cx="8086725" cy="3352800"/>
          </a:xfrm>
        </p:spPr>
        <p:txBody>
          <a:bodyPr anchor="b">
            <a:noAutofit/>
          </a:bodyPr>
          <a:lstStyle>
            <a:lvl1pPr algn="l">
              <a:lnSpc>
                <a:spcPct val="80000"/>
              </a:lnSpc>
              <a:defRPr sz="8000" spc="-120" baseline="0">
                <a:solidFill>
                  <a:srgbClr val="FFFFFF"/>
                </a:solidFill>
              </a:defRPr>
            </a:lvl1pPr>
          </a:lstStyle>
          <a:p>
            <a:r>
              <a:rPr lang="en-US"/>
              <a:t>Click to edit Master title style</a:t>
            </a:r>
            <a:endParaRPr lang="en-US" dirty="0"/>
          </a:p>
        </p:txBody>
      </p:sp>
      <p:sp>
        <p:nvSpPr>
          <p:cNvPr id="3" name="Subtitle 2"/>
          <p:cNvSpPr>
            <a:spLocks noGrp="1"/>
          </p:cNvSpPr>
          <p:nvPr>
            <p:ph type="subTitle" idx="1"/>
          </p:nvPr>
        </p:nvSpPr>
        <p:spPr>
          <a:xfrm>
            <a:off x="500634" y="4198409"/>
            <a:ext cx="6921151" cy="1645920"/>
          </a:xfrm>
        </p:spPr>
        <p:txBody>
          <a:bodyPr>
            <a:normAutofit/>
          </a:bodyPr>
          <a:lstStyle>
            <a:lvl1pPr marL="0" indent="0" algn="l">
              <a:buNone/>
              <a:defRPr sz="2800">
                <a:solidFill>
                  <a:schemeClr val="bg1"/>
                </a:solidFill>
                <a:latin typeface="+mj-lt"/>
              </a:defRPr>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lvl1pPr>
              <a:defRPr>
                <a:solidFill>
                  <a:srgbClr val="FFFFFF">
                    <a:alpha val="75000"/>
                  </a:srgbClr>
                </a:solidFill>
              </a:defRPr>
            </a:lvl1pPr>
          </a:lstStyle>
          <a:p>
            <a:fld id="{0C026731-FC7F-41A4-B763-4AB9D5FF8F8E}" type="datetimeFigureOut">
              <a:rPr lang="en-US" smtClean="0"/>
              <a:t>9/22/2021</a:t>
            </a:fld>
            <a:endParaRPr lang="en-US" dirty="0"/>
          </a:p>
        </p:txBody>
      </p:sp>
      <p:sp>
        <p:nvSpPr>
          <p:cNvPr id="8" name="Footer Placeholder 7"/>
          <p:cNvSpPr>
            <a:spLocks noGrp="1"/>
          </p:cNvSpPr>
          <p:nvPr>
            <p:ph type="ftr" sz="quarter" idx="11"/>
          </p:nvPr>
        </p:nvSpPr>
        <p:spPr/>
        <p:txBody>
          <a:bodyPr/>
          <a:lstStyle>
            <a:lvl1pPr>
              <a:defRPr>
                <a:solidFill>
                  <a:srgbClr val="FFFFFF">
                    <a:alpha val="75000"/>
                  </a:srgbClr>
                </a:solidFill>
              </a:defRPr>
            </a:lvl1pPr>
          </a:lstStyle>
          <a:p>
            <a:endParaRPr lang="en-US" dirty="0"/>
          </a:p>
        </p:txBody>
      </p:sp>
      <p:sp>
        <p:nvSpPr>
          <p:cNvPr id="9" name="Slide Number Placeholder 8"/>
          <p:cNvSpPr>
            <a:spLocks noGrp="1"/>
          </p:cNvSpPr>
          <p:nvPr>
            <p:ph type="sldNum" sz="quarter" idx="12"/>
          </p:nvPr>
        </p:nvSpPr>
        <p:spPr/>
        <p:txBody>
          <a:bodyPr/>
          <a:lstStyle>
            <a:lvl1pPr>
              <a:defRPr>
                <a:solidFill>
                  <a:srgbClr val="FFFFFF">
                    <a:alpha val="20000"/>
                  </a:srgbClr>
                </a:solidFill>
              </a:defRPr>
            </a:lvl1pPr>
          </a:lstStyle>
          <a:p>
            <a:fld id="{05E5C2D2-BD4F-418B-82AA-8B00DD884BE1}" type="slidenum">
              <a:rPr lang="en-US" smtClean="0"/>
              <a:t>‹#›</a:t>
            </a:fld>
            <a:endParaRPr lang="en-US" dirty="0"/>
          </a:p>
        </p:txBody>
      </p:sp>
    </p:spTree>
    <p:extLst>
      <p:ext uri="{BB962C8B-B14F-4D97-AF65-F5344CB8AC3E}">
        <p14:creationId xmlns:p14="http://schemas.microsoft.com/office/powerpoint/2010/main" val="15497790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026731-FC7F-41A4-B763-4AB9D5FF8F8E}" type="datetimeFigureOut">
              <a:rPr lang="en-US" smtClean="0"/>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E5C2D2-BD4F-418B-82AA-8B00DD884BE1}" type="slidenum">
              <a:rPr lang="en-US" smtClean="0"/>
              <a:t>‹#›</a:t>
            </a:fld>
            <a:endParaRPr lang="en-US" dirty="0"/>
          </a:p>
        </p:txBody>
      </p:sp>
    </p:spTree>
    <p:extLst>
      <p:ext uri="{BB962C8B-B14F-4D97-AF65-F5344CB8AC3E}">
        <p14:creationId xmlns:p14="http://schemas.microsoft.com/office/powerpoint/2010/main" val="24343181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7963" y="695325"/>
            <a:ext cx="1971675" cy="4800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78644" y="714376"/>
            <a:ext cx="5800725" cy="54006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026731-FC7F-41A4-B763-4AB9D5FF8F8E}" type="datetimeFigureOut">
              <a:rPr lang="en-US" smtClean="0"/>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E5C2D2-BD4F-418B-82AA-8B00DD884BE1}" type="slidenum">
              <a:rPr lang="en-US" smtClean="0"/>
              <a:t>‹#›</a:t>
            </a:fld>
            <a:endParaRPr lang="en-US" dirty="0"/>
          </a:p>
        </p:txBody>
      </p:sp>
    </p:spTree>
    <p:extLst>
      <p:ext uri="{BB962C8B-B14F-4D97-AF65-F5344CB8AC3E}">
        <p14:creationId xmlns:p14="http://schemas.microsoft.com/office/powerpoint/2010/main" val="4124926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C026731-FC7F-41A4-B763-4AB9D5FF8F8E}" type="datetimeFigureOut">
              <a:rPr lang="en-US" smtClean="0"/>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E5C2D2-BD4F-418B-82AA-8B00DD884BE1}" type="slidenum">
              <a:rPr lang="en-US" smtClean="0"/>
              <a:t>‹#›</a:t>
            </a:fld>
            <a:endParaRPr lang="en-US" dirty="0"/>
          </a:p>
        </p:txBody>
      </p:sp>
    </p:spTree>
    <p:extLst>
      <p:ext uri="{BB962C8B-B14F-4D97-AF65-F5344CB8AC3E}">
        <p14:creationId xmlns:p14="http://schemas.microsoft.com/office/powerpoint/2010/main" val="35794799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3355848"/>
          </a:xfrm>
        </p:spPr>
        <p:txBody>
          <a:bodyPr anchor="b">
            <a:normAutofit/>
          </a:bodyPr>
          <a:lstStyle>
            <a:lvl1pPr>
              <a:lnSpc>
                <a:spcPct val="80000"/>
              </a:lnSpc>
              <a:defRPr sz="8000" b="0" baseline="0">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00634" y="4187275"/>
            <a:ext cx="6919722" cy="1645920"/>
          </a:xfrm>
        </p:spPr>
        <p:txBody>
          <a:bodyPr anchor="t">
            <a:normAutofit/>
          </a:bodyPr>
          <a:lstStyle>
            <a:lvl1pPr marL="0" indent="0">
              <a:buNone/>
              <a:defRPr sz="2800">
                <a:solidFill>
                  <a:schemeClr val="tx1"/>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C026731-FC7F-41A4-B763-4AB9D5FF8F8E}" type="datetimeFigureOut">
              <a:rPr lang="en-US" smtClean="0"/>
              <a:t>9/22/2021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5E5C2D2-BD4F-418B-82AA-8B00DD884BE1}" type="slidenum">
              <a:rPr lang="en-US" smtClean="0"/>
              <a:t>‹#›</a:t>
            </a:fld>
            <a:endParaRPr lang="en-US" dirty="0"/>
          </a:p>
        </p:txBody>
      </p:sp>
    </p:spTree>
    <p:extLst>
      <p:ext uri="{BB962C8B-B14F-4D97-AF65-F5344CB8AC3E}">
        <p14:creationId xmlns:p14="http://schemas.microsoft.com/office/powerpoint/2010/main" val="230254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07492"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757738" y="1993392"/>
            <a:ext cx="3806190" cy="3767328"/>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C026731-FC7F-41A4-B763-4AB9D5FF8F8E}" type="datetimeFigureOut">
              <a:rPr lang="en-US" smtClean="0"/>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5E5C2D2-BD4F-418B-82AA-8B00DD884BE1}" type="slidenum">
              <a:rPr lang="en-US" smtClean="0"/>
              <a:t>‹#›</a:t>
            </a:fld>
            <a:endParaRPr lang="en-US" dirty="0"/>
          </a:p>
        </p:txBody>
      </p:sp>
    </p:spTree>
    <p:extLst>
      <p:ext uri="{BB962C8B-B14F-4D97-AF65-F5344CB8AC3E}">
        <p14:creationId xmlns:p14="http://schemas.microsoft.com/office/powerpoint/2010/main" val="11167217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507492" y="2032000"/>
            <a:ext cx="3806190" cy="723400"/>
          </a:xfrm>
        </p:spPr>
        <p:txBody>
          <a:bodyPr anchor="ctr">
            <a:normAutofit/>
          </a:bodyPr>
          <a:lstStyle>
            <a:lvl1pPr marL="0" indent="0">
              <a:spcBef>
                <a:spcPts val="0"/>
              </a:spcBef>
              <a:buNone/>
              <a:defRPr sz="2000" b="0" cap="all" baseline="0">
                <a:solidFill>
                  <a:schemeClr val="tx1">
                    <a:lumMod val="85000"/>
                    <a:lumOff val="15000"/>
                  </a:schemeClr>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07492" y="2736150"/>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766310" y="2029968"/>
            <a:ext cx="3806190" cy="722376"/>
          </a:xfrm>
        </p:spPr>
        <p:txBody>
          <a:bodyPr anchor="ctr">
            <a:normAutofit/>
          </a:bodyPr>
          <a:lstStyle>
            <a:lvl1pPr marL="0" indent="0">
              <a:spcBef>
                <a:spcPts val="0"/>
              </a:spcBef>
              <a:buNone/>
              <a:defRPr sz="2000" b="0" cap="all" baseline="0">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766310" y="2734056"/>
            <a:ext cx="3806190" cy="3200400"/>
          </a:xfrm>
        </p:spPr>
        <p:txBody>
          <a:bodyPr/>
          <a:lstStyle>
            <a:lvl1pPr>
              <a:defRPr sz="21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C026731-FC7F-41A4-B763-4AB9D5FF8F8E}" type="datetimeFigureOut">
              <a:rPr lang="en-US" smtClean="0"/>
              <a:t>9/22/2021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5E5C2D2-BD4F-418B-82AA-8B00DD884BE1}" type="slidenum">
              <a:rPr lang="en-US" smtClean="0"/>
              <a:t>‹#›</a:t>
            </a:fld>
            <a:endParaRPr lang="en-US" dirty="0"/>
          </a:p>
        </p:txBody>
      </p:sp>
    </p:spTree>
    <p:extLst>
      <p:ext uri="{BB962C8B-B14F-4D97-AF65-F5344CB8AC3E}">
        <p14:creationId xmlns:p14="http://schemas.microsoft.com/office/powerpoint/2010/main" val="68176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C026731-FC7F-41A4-B763-4AB9D5FF8F8E}" type="datetimeFigureOut">
              <a:rPr lang="en-US" smtClean="0"/>
              <a:t>9/22/2021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5E5C2D2-BD4F-418B-82AA-8B00DD884BE1}" type="slidenum">
              <a:rPr lang="en-US" smtClean="0"/>
              <a:t>‹#›</a:t>
            </a:fld>
            <a:endParaRPr lang="en-US" dirty="0"/>
          </a:p>
        </p:txBody>
      </p:sp>
    </p:spTree>
    <p:extLst>
      <p:ext uri="{BB962C8B-B14F-4D97-AF65-F5344CB8AC3E}">
        <p14:creationId xmlns:p14="http://schemas.microsoft.com/office/powerpoint/2010/main" val="13763774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C026731-FC7F-41A4-B763-4AB9D5FF8F8E}" type="datetimeFigureOut">
              <a:rPr lang="en-US" smtClean="0"/>
              <a:t>9/22/2021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5E5C2D2-BD4F-418B-82AA-8B00DD884BE1}" type="slidenum">
              <a:rPr lang="en-US" smtClean="0"/>
              <a:t>‹#›</a:t>
            </a:fld>
            <a:endParaRPr lang="en-US" dirty="0"/>
          </a:p>
        </p:txBody>
      </p:sp>
    </p:spTree>
    <p:extLst>
      <p:ext uri="{BB962C8B-B14F-4D97-AF65-F5344CB8AC3E}">
        <p14:creationId xmlns:p14="http://schemas.microsoft.com/office/powerpoint/2010/main" val="9538999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Rectangle 1"/>
          <p:cNvSpPr/>
          <p:nvPr/>
        </p:nvSpPr>
        <p:spPr>
          <a:xfrm>
            <a:off x="5715000" y="0"/>
            <a:ext cx="3429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sp>
      <p:sp>
        <p:nvSpPr>
          <p:cNvPr id="9" name="Title 8"/>
          <p:cNvSpPr>
            <a:spLocks noGrp="1"/>
          </p:cNvSpPr>
          <p:nvPr>
            <p:ph type="title"/>
          </p:nvPr>
        </p:nvSpPr>
        <p:spPr>
          <a:xfrm>
            <a:off x="6196053" y="542282"/>
            <a:ext cx="2537460" cy="1920240"/>
          </a:xfrm>
        </p:spPr>
        <p:txBody>
          <a:bodyPr anchor="b">
            <a:noAutofit/>
          </a:bodyPr>
          <a:lstStyle>
            <a:lvl1pPr>
              <a:lnSpc>
                <a:spcPct val="85000"/>
              </a:lnSpc>
              <a:defRPr sz="360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71500" y="762000"/>
            <a:ext cx="4572000" cy="4572000"/>
          </a:xfrm>
        </p:spPr>
        <p:txBody>
          <a:bodyPr/>
          <a:lstStyle>
            <a:lvl1pPr>
              <a:defRPr sz="2200"/>
            </a:lvl1pPr>
            <a:lvl2pPr>
              <a:defRPr sz="1900"/>
            </a:lvl2pPr>
            <a:lvl3pPr>
              <a:defRPr sz="1700"/>
            </a:lvl3pPr>
            <a:lvl4pPr>
              <a:defRPr sz="15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06987" y="2511813"/>
            <a:ext cx="2548890" cy="3126987"/>
          </a:xfrm>
        </p:spPr>
        <p:txBody>
          <a:bodyPr>
            <a:normAutofit/>
          </a:bodyPr>
          <a:lstStyle>
            <a:lvl1pPr marL="0" marR="0" indent="0" algn="l" defTabSz="914400" rtl="0" eaLnBrk="1" fontAlgn="auto" latinLnBrk="0" hangingPunct="1">
              <a:lnSpc>
                <a:spcPct val="100000"/>
              </a:lnSpc>
              <a:spcBef>
                <a:spcPts val="1200"/>
              </a:spcBef>
              <a:spcAft>
                <a:spcPts val="0"/>
              </a:spcAft>
              <a:buClrTx/>
              <a:buSzTx/>
              <a:buFontTx/>
              <a:buNone/>
              <a:tabLst/>
              <a:defRPr sz="15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marR="0" lvl="0" indent="0" algn="l" defTabSz="914400" rtl="0" eaLnBrk="1" fontAlgn="auto" latinLnBrk="0" hangingPunct="1">
              <a:lnSpc>
                <a:spcPct val="100000"/>
              </a:lnSpc>
              <a:spcBef>
                <a:spcPts val="1400"/>
              </a:spcBef>
              <a:spcAft>
                <a:spcPts val="0"/>
              </a:spcAft>
              <a:buClrTx/>
              <a:buSzTx/>
              <a:buFontTx/>
              <a:buNone/>
              <a:tabLst/>
              <a:defRPr/>
            </a:pPr>
            <a:r>
              <a:rPr lang="en-US"/>
              <a:t>Click to edit Master text styles</a:t>
            </a:r>
          </a:p>
        </p:txBody>
      </p:sp>
      <p:sp>
        <p:nvSpPr>
          <p:cNvPr id="5" name="Date Placeholder 4"/>
          <p:cNvSpPr>
            <a:spLocks noGrp="1"/>
          </p:cNvSpPr>
          <p:nvPr>
            <p:ph type="dt" sz="half" idx="10"/>
          </p:nvPr>
        </p:nvSpPr>
        <p:spPr/>
        <p:txBody>
          <a:bodyPr/>
          <a:lstStyle/>
          <a:p>
            <a:fld id="{0C026731-FC7F-41A4-B763-4AB9D5FF8F8E}" type="datetimeFigureOut">
              <a:rPr lang="en-US" smtClean="0"/>
              <a:t>9/22/2021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5E5C2D2-BD4F-418B-82AA-8B00DD884BE1}" type="slidenum">
              <a:rPr lang="en-US" smtClean="0"/>
              <a:t>‹#›</a:t>
            </a:fld>
            <a:endParaRPr lang="en-US" dirty="0"/>
          </a:p>
        </p:txBody>
      </p:sp>
    </p:spTree>
    <p:extLst>
      <p:ext uri="{BB962C8B-B14F-4D97-AF65-F5344CB8AC3E}">
        <p14:creationId xmlns:p14="http://schemas.microsoft.com/office/powerpoint/2010/main" val="30235478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86918" y="5418668"/>
            <a:ext cx="8085582" cy="613283"/>
          </a:xfrm>
        </p:spPr>
        <p:txBody>
          <a:bodyPr anchor="b">
            <a:normAutofit/>
          </a:bodyPr>
          <a:lstStyle>
            <a:lvl1pPr>
              <a:lnSpc>
                <a:spcPct val="85000"/>
              </a:lnSpc>
              <a:defRPr sz="28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0" y="0"/>
            <a:ext cx="9144000" cy="5330952"/>
          </a:xfrm>
          <a:solidFill>
            <a:schemeClr val="accent1">
              <a:lumMod val="40000"/>
              <a:lumOff val="60000"/>
            </a:schemeClr>
          </a:solidFill>
        </p:spPr>
        <p:txBody>
          <a:bodyPr anchor="t"/>
          <a:lstStyle>
            <a:lvl1pPr marL="0" indent="0" algn="ctr">
              <a:spcBef>
                <a:spcPts val="800"/>
              </a:spcBef>
              <a:buNone/>
              <a:defRPr sz="3200">
                <a:solidFill>
                  <a:srgbClr val="4D4D4D"/>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507492" y="5909735"/>
            <a:ext cx="6922008" cy="533400"/>
          </a:xfrm>
        </p:spPr>
        <p:txBody>
          <a:bodyPr>
            <a:normAutofit/>
          </a:bodyPr>
          <a:lstStyle>
            <a:lvl1pPr marL="0" indent="0">
              <a:lnSpc>
                <a:spcPct val="90000"/>
              </a:lnSpc>
              <a:spcBef>
                <a:spcPts val="1200"/>
              </a:spcBef>
              <a:buNone/>
              <a:defRPr sz="1400">
                <a:solidFill>
                  <a:srgbClr val="262626"/>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rgbClr val="FFFFFF">
                    <a:alpha val="75000"/>
                  </a:srgbClr>
                </a:solidFill>
              </a:defRPr>
            </a:lvl1pPr>
          </a:lstStyle>
          <a:p>
            <a:fld id="{0C026731-FC7F-41A4-B763-4AB9D5FF8F8E}" type="datetimeFigureOut">
              <a:rPr lang="en-US" smtClean="0"/>
              <a:t>9/22/2021</a:t>
            </a:fld>
            <a:endParaRPr lang="en-US" dirty="0"/>
          </a:p>
        </p:txBody>
      </p:sp>
      <p:sp>
        <p:nvSpPr>
          <p:cNvPr id="6" name="Footer Placeholder 5"/>
          <p:cNvSpPr>
            <a:spLocks noGrp="1"/>
          </p:cNvSpPr>
          <p:nvPr>
            <p:ph type="ftr" sz="quarter" idx="11"/>
          </p:nvPr>
        </p:nvSpPr>
        <p:spPr/>
        <p:txBody>
          <a:bodyPr/>
          <a:lstStyle>
            <a:lvl1pPr>
              <a:defRPr>
                <a:solidFill>
                  <a:srgbClr val="FFFFFF">
                    <a:alpha val="75000"/>
                  </a:srgb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rgbClr val="FFFFFF">
                    <a:alpha val="20000"/>
                  </a:srgbClr>
                </a:solidFill>
              </a:defRPr>
            </a:lvl1pPr>
          </a:lstStyle>
          <a:p>
            <a:fld id="{05E5C2D2-BD4F-418B-82AA-8B00DD884BE1}" type="slidenum">
              <a:rPr lang="en-US" smtClean="0"/>
              <a:t>‹#›</a:t>
            </a:fld>
            <a:endParaRPr lang="en-US" dirty="0"/>
          </a:p>
        </p:txBody>
      </p:sp>
    </p:spTree>
    <p:extLst>
      <p:ext uri="{BB962C8B-B14F-4D97-AF65-F5344CB8AC3E}">
        <p14:creationId xmlns:p14="http://schemas.microsoft.com/office/powerpoint/2010/main" val="2061581267"/>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92919" y="499533"/>
            <a:ext cx="8079581" cy="1658198"/>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07206" y="1993393"/>
            <a:ext cx="8065294" cy="376618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14350" y="6412447"/>
            <a:ext cx="3086100" cy="228600"/>
          </a:xfrm>
          <a:prstGeom prst="rect">
            <a:avLst/>
          </a:prstGeom>
        </p:spPr>
        <p:txBody>
          <a:bodyPr vert="horz" lIns="91440" tIns="45720" rIns="91440" bIns="45720" rtlCol="0" anchor="ctr"/>
          <a:lstStyle>
            <a:lvl1pPr algn="l">
              <a:defRPr sz="950">
                <a:solidFill>
                  <a:schemeClr val="tx1">
                    <a:alpha val="75000"/>
                  </a:schemeClr>
                </a:solidFill>
              </a:defRPr>
            </a:lvl1pPr>
          </a:lstStyle>
          <a:p>
            <a:fld id="{0C026731-FC7F-41A4-B763-4AB9D5FF8F8E}" type="datetimeFigureOut">
              <a:rPr lang="en-US" smtClean="0"/>
              <a:t>9/22/2021</a:t>
            </a:fld>
            <a:endParaRPr lang="en-US" dirty="0"/>
          </a:p>
        </p:txBody>
      </p:sp>
      <p:sp>
        <p:nvSpPr>
          <p:cNvPr id="5" name="Footer Placeholder 4"/>
          <p:cNvSpPr>
            <a:spLocks noGrp="1"/>
          </p:cNvSpPr>
          <p:nvPr>
            <p:ph type="ftr" sz="quarter" idx="3"/>
          </p:nvPr>
        </p:nvSpPr>
        <p:spPr>
          <a:xfrm>
            <a:off x="514350" y="6554697"/>
            <a:ext cx="3771900" cy="228600"/>
          </a:xfrm>
          <a:prstGeom prst="rect">
            <a:avLst/>
          </a:prstGeom>
        </p:spPr>
        <p:txBody>
          <a:bodyPr vert="horz" lIns="91440" tIns="45720" rIns="91440" bIns="45720" rtlCol="0" anchor="ctr"/>
          <a:lstStyle>
            <a:lvl1pPr algn="l">
              <a:defRPr sz="950" cap="all" baseline="0">
                <a:solidFill>
                  <a:schemeClr val="tx1">
                    <a:alpha val="75000"/>
                  </a:schemeClr>
                </a:solidFill>
              </a:defRPr>
            </a:lvl1pPr>
          </a:lstStyle>
          <a:p>
            <a:endParaRPr lang="en-US" dirty="0"/>
          </a:p>
        </p:txBody>
      </p:sp>
      <p:sp>
        <p:nvSpPr>
          <p:cNvPr id="6" name="Slide Number Placeholder 5"/>
          <p:cNvSpPr>
            <a:spLocks noGrp="1"/>
          </p:cNvSpPr>
          <p:nvPr>
            <p:ph type="sldNum" sz="quarter" idx="4"/>
          </p:nvPr>
        </p:nvSpPr>
        <p:spPr>
          <a:xfrm>
            <a:off x="6541193" y="5829748"/>
            <a:ext cx="2194560" cy="1397039"/>
          </a:xfrm>
          <a:prstGeom prst="rect">
            <a:avLst/>
          </a:prstGeom>
        </p:spPr>
        <p:txBody>
          <a:bodyPr vert="horz" lIns="91440" tIns="45720" rIns="91440" bIns="45720" rtlCol="0" anchor="b"/>
          <a:lstStyle>
            <a:lvl1pPr algn="r">
              <a:defRPr sz="9000" b="0">
                <a:ln>
                  <a:noFill/>
                </a:ln>
                <a:solidFill>
                  <a:schemeClr val="accent1">
                    <a:alpha val="20000"/>
                  </a:schemeClr>
                </a:solidFill>
                <a:latin typeface="+mj-lt"/>
              </a:defRPr>
            </a:lvl1pPr>
          </a:lstStyle>
          <a:p>
            <a:fld id="{05E5C2D2-BD4F-418B-82AA-8B00DD884BE1}" type="slidenum">
              <a:rPr lang="en-US" smtClean="0"/>
              <a:t>‹#›</a:t>
            </a:fld>
            <a:endParaRPr lang="en-US" dirty="0"/>
          </a:p>
        </p:txBody>
      </p:sp>
    </p:spTree>
    <p:extLst>
      <p:ext uri="{BB962C8B-B14F-4D97-AF65-F5344CB8AC3E}">
        <p14:creationId xmlns:p14="http://schemas.microsoft.com/office/powerpoint/2010/main" val="3530090585"/>
      </p:ext>
    </p:extLst>
  </p:cSld>
  <p:clrMap bg1="lt1" tx1="dk1" bg2="lt2" tx2="dk2" accent1="accent1" accent2="accent2" accent3="accent3" accent4="accent4" accent5="accent5" accent6="accent6" hlink="hlink" folHlink="folHlink"/>
  <p:sldLayoutIdLst>
    <p:sldLayoutId id="2147483997" r:id="rId1"/>
    <p:sldLayoutId id="2147483998" r:id="rId2"/>
    <p:sldLayoutId id="2147483999" r:id="rId3"/>
    <p:sldLayoutId id="2147484000" r:id="rId4"/>
    <p:sldLayoutId id="2147484001" r:id="rId5"/>
    <p:sldLayoutId id="2147484002" r:id="rId6"/>
    <p:sldLayoutId id="2147484003" r:id="rId7"/>
    <p:sldLayoutId id="2147484004" r:id="rId8"/>
    <p:sldLayoutId id="2147484005" r:id="rId9"/>
    <p:sldLayoutId id="2147484006" r:id="rId10"/>
    <p:sldLayoutId id="2147484007" r:id="rId11"/>
  </p:sldLayoutIdLst>
  <p:txStyles>
    <p:titleStyle>
      <a:lvl1pPr algn="l" defTabSz="914400" rtl="0" eaLnBrk="1" latinLnBrk="0" hangingPunct="1">
        <a:lnSpc>
          <a:spcPct val="90000"/>
        </a:lnSpc>
        <a:spcBef>
          <a:spcPct val="0"/>
        </a:spcBef>
        <a:buNone/>
        <a:defRPr sz="4800" kern="1200" spc="-120" baseline="0">
          <a:solidFill>
            <a:schemeClr val="accent1"/>
          </a:solidFill>
          <a:latin typeface="+mj-lt"/>
          <a:ea typeface="+mj-ea"/>
          <a:cs typeface="+mj-cs"/>
        </a:defRPr>
      </a:lvl1pPr>
    </p:titleStyle>
    <p:bodyStyle>
      <a:lvl1pPr marL="91440" indent="-91440" algn="l" defTabSz="914400" rtl="0" eaLnBrk="1" latinLnBrk="0" hangingPunct="1">
        <a:lnSpc>
          <a:spcPct val="85000"/>
        </a:lnSpc>
        <a:spcBef>
          <a:spcPts val="1300"/>
        </a:spcBef>
        <a:buFont typeface="Arial" pitchFamily="34" charset="0"/>
        <a:buChar char=" "/>
        <a:defRPr sz="2400" kern="1200">
          <a:solidFill>
            <a:schemeClr val="tx1">
              <a:lumMod val="85000"/>
              <a:lumOff val="15000"/>
            </a:schemeClr>
          </a:solidFill>
          <a:latin typeface="+mn-lt"/>
          <a:ea typeface="+mn-ea"/>
          <a:cs typeface="+mn-cs"/>
        </a:defRPr>
      </a:lvl1pPr>
      <a:lvl2pPr marL="274320" indent="-342900" algn="l" defTabSz="914400" rtl="0" eaLnBrk="1" latinLnBrk="0" hangingPunct="1">
        <a:lnSpc>
          <a:spcPct val="85000"/>
        </a:lnSpc>
        <a:spcBef>
          <a:spcPts val="600"/>
        </a:spcBef>
        <a:buFont typeface="Arial" pitchFamily="34" charset="0"/>
        <a:buChar char=" "/>
        <a:defRPr sz="2400" kern="1200">
          <a:solidFill>
            <a:schemeClr val="tx1">
              <a:lumMod val="85000"/>
              <a:lumOff val="15000"/>
            </a:schemeClr>
          </a:solidFill>
          <a:latin typeface="+mn-lt"/>
          <a:ea typeface="+mn-ea"/>
          <a:cs typeface="+mn-cs"/>
        </a:defRPr>
      </a:lvl2pPr>
      <a:lvl3pPr marL="548640" indent="-548640" algn="l" defTabSz="914400" rtl="0" eaLnBrk="1" latinLnBrk="0" hangingPunct="1">
        <a:lnSpc>
          <a:spcPct val="85000"/>
        </a:lnSpc>
        <a:spcBef>
          <a:spcPts val="600"/>
        </a:spcBef>
        <a:buFont typeface="Arial" pitchFamily="34" charset="0"/>
        <a:buChar char=" "/>
        <a:defRPr sz="2000" i="1" kern="1200">
          <a:solidFill>
            <a:schemeClr val="tx1">
              <a:lumMod val="85000"/>
              <a:lumOff val="15000"/>
            </a:schemeClr>
          </a:solidFill>
          <a:latin typeface="+mn-lt"/>
          <a:ea typeface="+mn-ea"/>
          <a:cs typeface="+mn-cs"/>
        </a:defRPr>
      </a:lvl3pPr>
      <a:lvl4pPr marL="822960" indent="-82296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4pPr>
      <a:lvl5pPr marL="1097280" indent="-109728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5pPr>
      <a:lvl6pPr marL="12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6pPr>
      <a:lvl7pPr marL="14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7pPr>
      <a:lvl8pPr marL="16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8pPr>
      <a:lvl9pPr marL="1800000" indent="-228600" algn="l" defTabSz="914400" rtl="0" eaLnBrk="1" latinLnBrk="0" hangingPunct="1">
        <a:lnSpc>
          <a:spcPct val="85000"/>
        </a:lnSpc>
        <a:spcBef>
          <a:spcPts val="600"/>
        </a:spcBef>
        <a:buFont typeface="Arial" pitchFamily="34" charset="0"/>
        <a:buChar char=" "/>
        <a:defRPr sz="1800" kern="1200">
          <a:solidFill>
            <a:schemeClr val="tx1">
              <a:lumMod val="85000"/>
              <a:lumOff val="1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cid:F40F501E-0E66-4A35-B3F1-8A5A2D17A94C"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4.svg"/></Relationships>
</file>

<file path=ppt/slides/_rels/slide12.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hyperlink" Target="https://agsci.psu.edu/hr/find-your-hr-consultant" TargetMode="External"/><Relationship Id="rId7"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affirmativeaction.psu.edu/files/2018/10/Short-List-Approval-Fill-In-Form.pdf" TargetMode="External"/><Relationship Id="rId11" Type="http://schemas.openxmlformats.org/officeDocument/2006/relationships/image" Target="../media/image29.svg"/><Relationship Id="rId5" Type="http://schemas.openxmlformats.org/officeDocument/2006/relationships/hyperlink" Target="https://affirmativeaction.psu.edu/" TargetMode="External"/><Relationship Id="rId10" Type="http://schemas.openxmlformats.org/officeDocument/2006/relationships/image" Target="../media/image28.png"/><Relationship Id="rId4" Type="http://schemas.openxmlformats.org/officeDocument/2006/relationships/hyperlink" Target="https://agsci.psu.edu/inside/knowledgebase/faculty" TargetMode="External"/><Relationship Id="rId9" Type="http://schemas.openxmlformats.org/officeDocument/2006/relationships/image" Target="../media/image27.png"/></Relationships>
</file>

<file path=ppt/slides/_rels/slide1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31.svg"/></Relationships>
</file>

<file path=ppt/slides/_rels/slide14.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agsci.psu.edu/hr/find-your-hr-consultant" TargetMode="External"/><Relationship Id="rId7" Type="http://schemas.openxmlformats.org/officeDocument/2006/relationships/image" Target="../media/image33.sv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2.png"/><Relationship Id="rId11" Type="http://schemas.openxmlformats.org/officeDocument/2006/relationships/image" Target="../media/image37.svg"/><Relationship Id="rId5" Type="http://schemas.openxmlformats.org/officeDocument/2006/relationships/image" Target="../media/image8.svg"/><Relationship Id="rId10" Type="http://schemas.openxmlformats.org/officeDocument/2006/relationships/image" Target="../media/image36.png"/><Relationship Id="rId4" Type="http://schemas.openxmlformats.org/officeDocument/2006/relationships/image" Target="../media/image7.png"/><Relationship Id="rId9" Type="http://schemas.openxmlformats.org/officeDocument/2006/relationships/image" Target="../media/image35.svg"/></Relationships>
</file>

<file path=ppt/slides/_rels/slide15.xml.rels><?xml version="1.0" encoding="UTF-8" standalone="yes"?>
<Relationships xmlns="http://schemas.openxmlformats.org/package/2006/relationships"><Relationship Id="rId3" Type="http://schemas.openxmlformats.org/officeDocument/2006/relationships/hyperlink" Target="https://agsci.psu.edu/faculty-staff/hr/hiring-search-committee-procedures/behavior_based_questions.pdf" TargetMode="External"/><Relationship Id="rId7" Type="http://schemas.openxmlformats.org/officeDocument/2006/relationships/image" Target="../media/image39.sv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hyperlink" Target="https://agsci.psu.edu/hr/find-your-hr-consultant" TargetMode="External"/><Relationship Id="rId4" Type="http://schemas.openxmlformats.org/officeDocument/2006/relationships/hyperlink" Target="mailto:talentacquisition@psu.edu" TargetMode="Externa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hyperlink" Target="https://agsci.psu.edu/faculty-staff/hr/files/interviewscorecard.xlsx" TargetMode="External"/><Relationship Id="rId7" Type="http://schemas.openxmlformats.org/officeDocument/2006/relationships/hyperlink" Target="http://www.dmlp.org/legal-guide/pennsylvania/pennsylvania-recording-law"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guru.psu.edu/policies/AD53.html" TargetMode="External"/><Relationship Id="rId5" Type="http://schemas.openxmlformats.org/officeDocument/2006/relationships/hyperlink" Target="http://www.legis.state.pa.us/cfdocs/legis/LI/consCheck.cfm?txtType=HTM&amp;ttl=18&amp;div=0&amp;chpt=57" TargetMode="External"/><Relationship Id="rId4" Type="http://schemas.openxmlformats.org/officeDocument/2006/relationships/hyperlink" Target="mailto:talentacquisition@psu.edu" TargetMode="External"/><Relationship Id="rId9" Type="http://schemas.openxmlformats.org/officeDocument/2006/relationships/image" Target="../media/image41.svg"/></Relationships>
</file>

<file path=ppt/slides/_rels/slide19.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agsci.psu.edu/faculty-staff/hr/hiring-search-committee-procedures"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agsci.psu.edu/faculty-staff/hr/files/attachmentbeditablereferencechecklist.pdf" TargetMode="External"/><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43.png"/></Relationships>
</file>

<file path=ppt/slides/_rels/slide21.xml.rels><?xml version="1.0" encoding="UTF-8" standalone="yes"?>
<Relationships xmlns="http://schemas.openxmlformats.org/package/2006/relationships"><Relationship Id="rId3" Type="http://schemas.openxmlformats.org/officeDocument/2006/relationships/hyperlink" Target="mailto:talentacquisition@psu.edu"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hyperlink" Target="https://agsci.psu.edu/faculty-staff/hr/files/attachmentbeditablereferencechecklist.pdf" TargetMode="External"/><Relationship Id="rId5" Type="http://schemas.openxmlformats.org/officeDocument/2006/relationships/hyperlink" Target="https://agsci.psu.edu/faculty-staff/hr/files/interviewscorecard.xlsx" TargetMode="External"/><Relationship Id="rId4" Type="http://schemas.openxmlformats.org/officeDocument/2006/relationships/hyperlink" Target="https://agsci.psu.edu/faculty-staff/hr/hiring-search-committee-procedures/resumescorecard-maf.docx"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https://agsci.psu.edu/hr/find-your-hr-consultant"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hyperlink" Target="https://affirmativeaction.psu.edu/" TargetMode="External"/><Relationship Id="rId4" Type="http://schemas.openxmlformats.org/officeDocument/2006/relationships/hyperlink" Target="https://agsci.psu.edu/faculty-staff/hr/hiring-search-committee-procedures/hiring-full-time-employees-academic"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https://policy.psu.edu/policies/hr99" TargetMode="External"/><Relationship Id="rId7" Type="http://schemas.openxmlformats.org/officeDocument/2006/relationships/image" Target="../media/image45.sv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44.png"/><Relationship Id="rId5" Type="http://schemas.openxmlformats.org/officeDocument/2006/relationships/hyperlink" Target="https://hr.psu.edu/sites/ohr/files/recruitment-and-compensation/documents/PubliclyAvailableClearancesInstructions.pdf" TargetMode="External"/><Relationship Id="rId4" Type="http://schemas.openxmlformats.org/officeDocument/2006/relationships/hyperlink" Target="http://guru.psu.edu/policies/AD39.html"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hyperlink" Target="https://affirmativeaction.psu.edu/" TargetMode="External"/><Relationship Id="rId3" Type="http://schemas.openxmlformats.org/officeDocument/2006/relationships/hyperlink" Target="https://agsci.psu.edu/faculty-staff/hr/hiring-search-committee-procedures/hiring-full-time-employees-non-academic" TargetMode="External"/><Relationship Id="rId7" Type="http://schemas.openxmlformats.org/officeDocument/2006/relationships/hyperlink" Target="http://www.universityethics.psu.edu/UniversityEthics/background-checks.cfm"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hyperlink" Target="https://www.vpfa.psu.edu/files/2021/02/Faculty-Searches-during-COVID_02.3.21.pdf" TargetMode="External"/><Relationship Id="rId5" Type="http://schemas.openxmlformats.org/officeDocument/2006/relationships/hyperlink" Target="https://agsci.psu.edu/faculty-staff/hr/hiring-search-committee-procedures/hiring-full-time-employees-academic" TargetMode="External"/><Relationship Id="rId4" Type="http://schemas.openxmlformats.org/officeDocument/2006/relationships/hyperlink" Target="https://affirmativeaction.psu.edu/files/2020/11/2020-AAO-Ensuring-Equitable-Searches-for-Staff-Positions.pdf" TargetMode="External"/><Relationship Id="rId9" Type="http://schemas.openxmlformats.org/officeDocument/2006/relationships/hyperlink" Target="http://www.psu.edu/dept/aaoffice/"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hyperlink" Target="http://www.nashtechglobal.com/"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s://agsci.psu.edu/hr/find-your-hr-consultant" TargetMode="External"/><Relationship Id="rId7" Type="http://schemas.openxmlformats.org/officeDocument/2006/relationships/image" Target="../media/image26.sv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6.sv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hyperlink" Target="https://agsci.psu.edu/hr/find-your-hr-consultant" TargetMode="External"/><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5.xml.rels><?xml version="1.0" encoding="UTF-8" standalone="yes"?>
<Relationships xmlns="http://schemas.openxmlformats.org/package/2006/relationships"><Relationship Id="rId8" Type="http://schemas.openxmlformats.org/officeDocument/2006/relationships/hyperlink" Target="https://www.veteransinhighered.com/" TargetMode="External"/><Relationship Id="rId3" Type="http://schemas.openxmlformats.org/officeDocument/2006/relationships/hyperlink" Target="https://training.global.psu.edu/hif-guidelines/tenure-track/recruitment-requirements/" TargetMode="External"/><Relationship Id="rId7" Type="http://schemas.openxmlformats.org/officeDocument/2006/relationships/hyperlink" Target="https://www.lgbtinhighered.com/"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hyperlink" Target="https://www.hispanicsinhighered.com/" TargetMode="External"/><Relationship Id="rId5" Type="http://schemas.openxmlformats.org/officeDocument/2006/relationships/hyperlink" Target="https://www.blacksinhighered.com/" TargetMode="External"/><Relationship Id="rId10" Type="http://schemas.openxmlformats.org/officeDocument/2006/relationships/image" Target="../media/image16.svg"/><Relationship Id="rId4" Type="http://schemas.openxmlformats.org/officeDocument/2006/relationships/hyperlink" Target="https://www.asiansinhighered.com/" TargetMode="External"/><Relationship Id="rId9" Type="http://schemas.openxmlformats.org/officeDocument/2006/relationships/image" Target="../media/image15.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72962" y="1371600"/>
            <a:ext cx="7772400" cy="1447800"/>
          </a:xfrm>
        </p:spPr>
        <p:txBody>
          <a:bodyPr>
            <a:normAutofit/>
          </a:bodyPr>
          <a:lstStyle/>
          <a:p>
            <a:pPr algn="ctr"/>
            <a:r>
              <a:rPr lang="en-US" sz="4800" b="1" dirty="0">
                <a:latin typeface="Calibri" panose="020F0502020204030204" pitchFamily="34" charset="0"/>
                <a:cs typeface="Calibri" panose="020F0502020204030204" pitchFamily="34" charset="0"/>
              </a:rPr>
              <a:t>Search Committee Training</a:t>
            </a:r>
          </a:p>
        </p:txBody>
      </p:sp>
      <p:sp>
        <p:nvSpPr>
          <p:cNvPr id="6" name="Subtitle 2"/>
          <p:cNvSpPr txBox="1">
            <a:spLocks/>
          </p:cNvSpPr>
          <p:nvPr/>
        </p:nvSpPr>
        <p:spPr>
          <a:xfrm>
            <a:off x="1524000" y="4953000"/>
            <a:ext cx="6324600" cy="1219200"/>
          </a:xfrm>
          <a:prstGeom prst="rect">
            <a:avLst/>
          </a:prstGeom>
        </p:spPr>
        <p:txBody>
          <a:bodyPr vert="horz">
            <a:normAutofit/>
          </a:bodyPr>
          <a:lstStyle>
            <a:lvl1pPr marL="0" indent="0" algn="ctr" rtl="0" eaLnBrk="1" latinLnBrk="0" hangingPunct="1">
              <a:spcBef>
                <a:spcPct val="20000"/>
              </a:spcBef>
              <a:buClr>
                <a:schemeClr val="accent1"/>
              </a:buClr>
              <a:buSzPct val="85000"/>
              <a:buFont typeface="Wingdings 2"/>
              <a:buNone/>
              <a:defRPr kumimoji="0" sz="1600" b="1" kern="1200" cap="all" spc="250" baseline="0">
                <a:solidFill>
                  <a:schemeClr val="tx2"/>
                </a:solidFill>
                <a:latin typeface="+mn-lt"/>
                <a:ea typeface="+mn-ea"/>
                <a:cs typeface="+mn-cs"/>
              </a:defRPr>
            </a:lvl1pPr>
            <a:lvl2pPr marL="457200" indent="0" algn="ctr" rtl="0" eaLnBrk="1" latinLnBrk="0" hangingPunct="1">
              <a:spcBef>
                <a:spcPct val="20000"/>
              </a:spcBef>
              <a:buClr>
                <a:schemeClr val="accent2"/>
              </a:buClr>
              <a:buSzPct val="70000"/>
              <a:buFont typeface="Wingdings"/>
              <a:buNone/>
              <a:defRPr kumimoji="0" sz="2200" kern="1200">
                <a:solidFill>
                  <a:schemeClr val="tx2"/>
                </a:solidFill>
                <a:latin typeface="+mn-lt"/>
                <a:ea typeface="+mn-ea"/>
                <a:cs typeface="+mn-cs"/>
              </a:defRPr>
            </a:lvl2pPr>
            <a:lvl3pPr marL="914400" indent="0" algn="ctr" rtl="0" eaLnBrk="1" latinLnBrk="0" hangingPunct="1">
              <a:spcBef>
                <a:spcPct val="20000"/>
              </a:spcBef>
              <a:buClr>
                <a:schemeClr val="accent3"/>
              </a:buClr>
              <a:buSzPct val="75000"/>
              <a:buFont typeface="Wingdings 2"/>
              <a:buNone/>
              <a:defRPr kumimoji="0" sz="2000" kern="1200">
                <a:solidFill>
                  <a:schemeClr val="tx1"/>
                </a:solidFill>
                <a:latin typeface="+mn-lt"/>
                <a:ea typeface="+mn-ea"/>
                <a:cs typeface="+mn-cs"/>
              </a:defRPr>
            </a:lvl3pPr>
            <a:lvl4pPr marL="1371600" indent="0" algn="ctr" rtl="0" eaLnBrk="1" latinLnBrk="0" hangingPunct="1">
              <a:spcBef>
                <a:spcPct val="20000"/>
              </a:spcBef>
              <a:buClr>
                <a:schemeClr val="accent4"/>
              </a:buClr>
              <a:buSzPct val="70000"/>
              <a:buFont typeface="Wingdings"/>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5"/>
              </a:buClr>
              <a:buFontTx/>
              <a:buNone/>
              <a:defRPr kumimoji="0" sz="1800" kern="1200">
                <a:solidFill>
                  <a:schemeClr val="tx1"/>
                </a:solidFill>
                <a:latin typeface="+mn-lt"/>
                <a:ea typeface="+mn-ea"/>
                <a:cs typeface="+mn-cs"/>
              </a:defRPr>
            </a:lvl5pPr>
            <a:lvl6pPr marL="2286000" indent="0" algn="ctr" rtl="0" eaLnBrk="1" latinLnBrk="0" hangingPunct="1">
              <a:spcBef>
                <a:spcPct val="20000"/>
              </a:spcBef>
              <a:buClr>
                <a:schemeClr val="accent6"/>
              </a:buClr>
              <a:buSzPct val="80000"/>
              <a:buFont typeface="Wingdings 2"/>
              <a:buNone/>
              <a:defRPr kumimoji="0" sz="1800" kern="1200">
                <a:solidFill>
                  <a:schemeClr val="tx1"/>
                </a:solidFill>
                <a:latin typeface="+mn-lt"/>
                <a:ea typeface="+mn-ea"/>
                <a:cs typeface="+mn-cs"/>
              </a:defRPr>
            </a:lvl6pPr>
            <a:lvl7pPr marL="2743200" indent="0" algn="ctr" rtl="0" eaLnBrk="1" latinLnBrk="0" hangingPunct="1">
              <a:spcBef>
                <a:spcPct val="20000"/>
              </a:spcBef>
              <a:buClr>
                <a:schemeClr val="accent1">
                  <a:shade val="75000"/>
                </a:schemeClr>
              </a:buClr>
              <a:buSzPct val="90000"/>
              <a:buNone/>
              <a:defRPr kumimoji="0" sz="1600" kern="1200" baseline="0">
                <a:solidFill>
                  <a:schemeClr val="tx1"/>
                </a:solidFill>
                <a:latin typeface="+mn-lt"/>
                <a:ea typeface="+mn-ea"/>
                <a:cs typeface="+mn-cs"/>
              </a:defRPr>
            </a:lvl7pPr>
            <a:lvl8pPr marL="3200400" indent="0" algn="ctr" rtl="0" eaLnBrk="1" latinLnBrk="0" hangingPunct="1">
              <a:spcBef>
                <a:spcPct val="20000"/>
              </a:spcBef>
              <a:buClr>
                <a:schemeClr val="accent4">
                  <a:shade val="75000"/>
                </a:schemeClr>
              </a:buClr>
              <a:buNone/>
              <a:defRPr kumimoji="0" sz="1600" kern="1200">
                <a:solidFill>
                  <a:schemeClr val="tx1"/>
                </a:solidFill>
                <a:latin typeface="+mn-lt"/>
                <a:ea typeface="+mn-ea"/>
                <a:cs typeface="+mn-cs"/>
              </a:defRPr>
            </a:lvl8pPr>
            <a:lvl9pPr marL="3657600" indent="0" algn="ctr" rtl="0" eaLnBrk="1" latinLnBrk="0" hangingPunct="1">
              <a:spcBef>
                <a:spcPct val="20000"/>
              </a:spcBef>
              <a:buClr>
                <a:schemeClr val="accent2">
                  <a:shade val="75000"/>
                </a:schemeClr>
              </a:buClr>
              <a:buSzPct val="90000"/>
              <a:buNone/>
              <a:defRPr kumimoji="0" sz="1400" kern="1200" cap="all" baseline="0">
                <a:solidFill>
                  <a:schemeClr val="tx1"/>
                </a:solidFill>
                <a:latin typeface="+mn-lt"/>
                <a:ea typeface="+mn-ea"/>
                <a:cs typeface="+mn-cs"/>
              </a:defRPr>
            </a:lvl9pPr>
          </a:lstStyle>
          <a:p>
            <a:r>
              <a:rPr lang="en-US" dirty="0">
                <a:solidFill>
                  <a:srgbClr val="005A9E"/>
                </a:solidFill>
                <a:latin typeface="Calibri" panose="020F0502020204030204" pitchFamily="34" charset="0"/>
                <a:cs typeface="Calibri" panose="020F0502020204030204" pitchFamily="34" charset="0"/>
              </a:rPr>
              <a:t>HUMAN RESOURCES </a:t>
            </a:r>
          </a:p>
          <a:p>
            <a:r>
              <a:rPr lang="en-US" dirty="0">
                <a:solidFill>
                  <a:srgbClr val="005A9E"/>
                </a:solidFill>
                <a:latin typeface="Calibri" panose="020F0502020204030204" pitchFamily="34" charset="0"/>
                <a:cs typeface="Calibri" panose="020F0502020204030204" pitchFamily="34" charset="0"/>
              </a:rPr>
              <a:t>College of Agricultural sciences</a:t>
            </a:r>
          </a:p>
        </p:txBody>
      </p:sp>
      <p:pic>
        <p:nvPicPr>
          <p:cNvPr id="11" name="Picture 10" descr="cid:F40F501E-0E66-4A35-B3F1-8A5A2D17A94C"/>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81000" y="457200"/>
            <a:ext cx="3048000" cy="617220"/>
          </a:xfrm>
          <a:prstGeom prst="rect">
            <a:avLst/>
          </a:prstGeom>
          <a:noFill/>
          <a:ln>
            <a:noFill/>
          </a:ln>
        </p:spPr>
      </p:pic>
      <p:sp>
        <p:nvSpPr>
          <p:cNvPr id="13" name="Text Box 4"/>
          <p:cNvSpPr txBox="1">
            <a:spLocks noChangeArrowheads="1"/>
          </p:cNvSpPr>
          <p:nvPr/>
        </p:nvSpPr>
        <p:spPr bwMode="auto">
          <a:xfrm>
            <a:off x="5181600" y="427183"/>
            <a:ext cx="3162300" cy="8682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rot="0" vert="horz" wrap="square" lIns="91440" tIns="45720" rIns="91440" bIns="45720" anchor="t" anchorCtr="0" upright="1">
            <a:noAutofit/>
          </a:bodyPr>
          <a:lstStyle/>
          <a:p>
            <a:pPr marL="0" marR="0" algn="r">
              <a:lnSpc>
                <a:spcPts val="1000"/>
              </a:lnSpc>
              <a:spcBef>
                <a:spcPts val="0"/>
              </a:spcBef>
              <a:spcAft>
                <a:spcPts val="0"/>
              </a:spcAft>
            </a:pPr>
            <a:r>
              <a:rPr lang="en-US" sz="1400" kern="1200" dirty="0">
                <a:solidFill>
                  <a:srgbClr val="005A9E"/>
                </a:solidFill>
                <a:effectLst/>
                <a:latin typeface="Calibri" panose="020F0502020204030204" pitchFamily="34" charset="0"/>
                <a:ea typeface="Cambria"/>
                <a:cs typeface="Calibri" panose="020F0502020204030204" pitchFamily="34" charset="0"/>
              </a:rPr>
              <a:t>Human Resources</a:t>
            </a:r>
          </a:p>
          <a:p>
            <a:pPr marL="0" marR="0" algn="r">
              <a:lnSpc>
                <a:spcPts val="1000"/>
              </a:lnSpc>
              <a:spcBef>
                <a:spcPts val="0"/>
              </a:spcBef>
              <a:spcAft>
                <a:spcPts val="0"/>
              </a:spcAft>
            </a:pPr>
            <a:r>
              <a:rPr lang="en-US" sz="1400" dirty="0">
                <a:solidFill>
                  <a:srgbClr val="005A9E"/>
                </a:solidFill>
                <a:latin typeface="Calibri" panose="020F0502020204030204" pitchFamily="34" charset="0"/>
                <a:ea typeface="Cambria"/>
                <a:cs typeface="Calibri" panose="020F0502020204030204" pitchFamily="34" charset="0"/>
              </a:rPr>
              <a:t>307 Agricultural Administration Building</a:t>
            </a:r>
          </a:p>
          <a:p>
            <a:pPr marL="0" marR="0" algn="r">
              <a:lnSpc>
                <a:spcPts val="1000"/>
              </a:lnSpc>
              <a:spcBef>
                <a:spcPts val="0"/>
              </a:spcBef>
              <a:spcAft>
                <a:spcPts val="0"/>
              </a:spcAft>
            </a:pPr>
            <a:r>
              <a:rPr lang="en-US" sz="1400" kern="1200" dirty="0">
                <a:solidFill>
                  <a:srgbClr val="005A9E"/>
                </a:solidFill>
                <a:effectLst/>
                <a:latin typeface="Calibri" panose="020F0502020204030204" pitchFamily="34" charset="0"/>
                <a:ea typeface="Cambria"/>
                <a:cs typeface="Calibri" panose="020F0502020204030204" pitchFamily="34" charset="0"/>
              </a:rPr>
              <a:t>University Park, PA 16802</a:t>
            </a:r>
          </a:p>
          <a:p>
            <a:pPr marL="0" marR="0" algn="r">
              <a:lnSpc>
                <a:spcPts val="1000"/>
              </a:lnSpc>
              <a:spcBef>
                <a:spcPts val="0"/>
              </a:spcBef>
              <a:spcAft>
                <a:spcPts val="0"/>
              </a:spcAft>
            </a:pPr>
            <a:r>
              <a:rPr lang="en-US" sz="1400" dirty="0">
                <a:solidFill>
                  <a:srgbClr val="005A9E"/>
                </a:solidFill>
                <a:latin typeface="Calibri" panose="020F0502020204030204" pitchFamily="34" charset="0"/>
                <a:ea typeface="Cambria"/>
                <a:cs typeface="Calibri" panose="020F0502020204030204" pitchFamily="34" charset="0"/>
              </a:rPr>
              <a:t>814-863-3452</a:t>
            </a:r>
            <a:br>
              <a:rPr lang="en-US" sz="1400" kern="1200" dirty="0">
                <a:solidFill>
                  <a:srgbClr val="005A9E"/>
                </a:solidFill>
                <a:effectLst/>
                <a:latin typeface="Calibri" panose="020F0502020204030204" pitchFamily="34" charset="0"/>
                <a:ea typeface="Cambria"/>
                <a:cs typeface="Calibri" panose="020F0502020204030204" pitchFamily="34" charset="0"/>
              </a:rPr>
            </a:br>
            <a:endParaRPr lang="en-US" sz="2400" dirty="0">
              <a:solidFill>
                <a:srgbClr val="005A9E"/>
              </a:solidFill>
              <a:effectLst/>
              <a:latin typeface="Calibri" panose="020F0502020204030204" pitchFamily="34" charset="0"/>
              <a:ea typeface="Times New Roman"/>
              <a:cs typeface="Calibri" panose="020F0502020204030204" pitchFamily="34" charset="0"/>
            </a:endParaRPr>
          </a:p>
        </p:txBody>
      </p:sp>
    </p:spTree>
    <p:extLst>
      <p:ext uri="{BB962C8B-B14F-4D97-AF65-F5344CB8AC3E}">
        <p14:creationId xmlns:p14="http://schemas.microsoft.com/office/powerpoint/2010/main" val="395915723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09600"/>
          </a:xfrm>
        </p:spPr>
        <p:txBody>
          <a:bodyPr>
            <a:noAutofit/>
          </a:bodyPr>
          <a:lstStyle/>
          <a:p>
            <a:r>
              <a:rPr lang="en-US" sz="3200" u="sng" dirty="0">
                <a:solidFill>
                  <a:srgbClr val="005A9E"/>
                </a:solidFill>
                <a:latin typeface="Calibri" panose="020F0502020204030204" pitchFamily="34" charset="0"/>
                <a:cs typeface="Calibri" panose="020F0502020204030204" pitchFamily="34" charset="0"/>
              </a:rPr>
              <a:t>Reviewing Applications for Minimum Qualifications</a:t>
            </a:r>
          </a:p>
        </p:txBody>
      </p:sp>
      <p:sp>
        <p:nvSpPr>
          <p:cNvPr id="3" name="Content Placeholder 2"/>
          <p:cNvSpPr>
            <a:spLocks noGrp="1"/>
          </p:cNvSpPr>
          <p:nvPr>
            <p:ph idx="1"/>
          </p:nvPr>
        </p:nvSpPr>
        <p:spPr>
          <a:xfrm>
            <a:off x="301752" y="1527048"/>
            <a:ext cx="8503920" cy="4873752"/>
          </a:xfrm>
        </p:spPr>
        <p:txBody>
          <a:bodyPr>
            <a:normAutofit lnSpcReduction="10000"/>
          </a:bodyPr>
          <a:lstStyle/>
          <a:p>
            <a:r>
              <a:rPr lang="en-US" sz="1600" dirty="0">
                <a:solidFill>
                  <a:srgbClr val="005A9E"/>
                </a:solidFill>
                <a:latin typeface="Calibri" panose="020F0502020204030204" pitchFamily="34" charset="0"/>
                <a:cs typeface="Calibri" panose="020F0502020204030204" pitchFamily="34" charset="0"/>
              </a:rPr>
              <a:t>Review candidate qualifications against the minimum qualifications specified for the job. </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Consider only those candidates who meet the minimum qualifications. </a:t>
            </a:r>
          </a:p>
          <a:p>
            <a:r>
              <a:rPr lang="en-US" sz="1600" dirty="0">
                <a:solidFill>
                  <a:srgbClr val="005A9E"/>
                </a:solidFill>
                <a:latin typeface="Calibri" panose="020F0502020204030204" pitchFamily="34" charset="0"/>
                <a:cs typeface="Calibri" panose="020F0502020204030204" pitchFamily="34" charset="0"/>
              </a:rPr>
              <a:t>For staff positions, a candidate’s relevant experience may be considered if that candidate lacks the required degree:</a:t>
            </a:r>
          </a:p>
          <a:p>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a:t>
            </a:r>
            <a:r>
              <a:rPr lang="en-US" sz="1600" u="sng" dirty="0">
                <a:solidFill>
                  <a:srgbClr val="005A9E"/>
                </a:solidFill>
                <a:latin typeface="Calibri" panose="020F0502020204030204" pitchFamily="34" charset="0"/>
                <a:cs typeface="Calibri" panose="020F0502020204030204" pitchFamily="34" charset="0"/>
              </a:rPr>
              <a:t>Equivalent Experience for Degree Required</a:t>
            </a:r>
            <a:r>
              <a:rPr lang="en-US" sz="1600" dirty="0">
                <a:solidFill>
                  <a:srgbClr val="005A9E"/>
                </a:solidFill>
                <a:latin typeface="Calibri" panose="020F0502020204030204" pitchFamily="34" charset="0"/>
                <a:cs typeface="Calibri" panose="020F0502020204030204" pitchFamily="34" charset="0"/>
              </a:rPr>
              <a:t>*</a:t>
            </a:r>
          </a:p>
          <a:p>
            <a:pPr lvl="1"/>
            <a:r>
              <a:rPr lang="en-US" sz="1600" dirty="0">
                <a:solidFill>
                  <a:srgbClr val="005A9E"/>
                </a:solidFill>
                <a:latin typeface="Calibri" panose="020F0502020204030204" pitchFamily="34" charset="0"/>
                <a:cs typeface="Calibri" panose="020F0502020204030204" pitchFamily="34" charset="0"/>
              </a:rPr>
              <a:t>      associate degree = 4 years of relevant experience</a:t>
            </a:r>
          </a:p>
          <a:p>
            <a:pPr lvl="1"/>
            <a:r>
              <a:rPr lang="en-US" sz="1600" dirty="0">
                <a:solidFill>
                  <a:srgbClr val="005A9E"/>
                </a:solidFill>
                <a:latin typeface="Calibri" panose="020F0502020204030204" pitchFamily="34" charset="0"/>
                <a:cs typeface="Calibri" panose="020F0502020204030204" pitchFamily="34" charset="0"/>
              </a:rPr>
              <a:t>      bachelor’s degree = 8 years of relevant experience</a:t>
            </a:r>
          </a:p>
          <a:p>
            <a:pPr lvl="1"/>
            <a:r>
              <a:rPr lang="en-US" sz="1600" dirty="0">
                <a:solidFill>
                  <a:srgbClr val="005A9E"/>
                </a:solidFill>
                <a:latin typeface="Calibri" panose="020F0502020204030204" pitchFamily="34" charset="0"/>
                <a:cs typeface="Calibri" panose="020F0502020204030204" pitchFamily="34" charset="0"/>
              </a:rPr>
              <a:t>      master’s degree = 12 years of relevant experience</a:t>
            </a:r>
          </a:p>
          <a:p>
            <a:pPr lvl="1"/>
            <a:endParaRPr lang="en-US" sz="1600" dirty="0">
              <a:solidFill>
                <a:srgbClr val="005A9E"/>
              </a:solidFill>
              <a:latin typeface="Calibri" panose="020F0502020204030204" pitchFamily="34" charset="0"/>
              <a:cs typeface="Calibri" panose="020F0502020204030204" pitchFamily="34" charset="0"/>
            </a:endParaRPr>
          </a:p>
          <a:p>
            <a:r>
              <a:rPr lang="en-US" sz="1600" dirty="0">
                <a:solidFill>
                  <a:srgbClr val="005A9E"/>
                </a:solidFill>
                <a:latin typeface="Calibri" panose="020F0502020204030204" pitchFamily="34" charset="0"/>
                <a:cs typeface="Calibri" panose="020F0502020204030204" pitchFamily="34" charset="0"/>
              </a:rPr>
              <a:t>Example: If a position requires a master’s degree plus three years of relevant experience, but the candidate does not have a master’s degree, they could meet the minimum qualifications with:</a:t>
            </a:r>
          </a:p>
          <a:p>
            <a:pPr lvl="1"/>
            <a:r>
              <a:rPr lang="en-US" sz="1600" dirty="0">
                <a:solidFill>
                  <a:srgbClr val="005A9E"/>
                </a:solidFill>
                <a:latin typeface="Calibri" panose="020F0502020204030204" pitchFamily="34" charset="0"/>
                <a:cs typeface="Calibri" panose="020F0502020204030204" pitchFamily="34" charset="0"/>
              </a:rPr>
              <a:t>      bachelor’s degree plus 7 years of relevant experience, or</a:t>
            </a:r>
          </a:p>
          <a:p>
            <a:pPr lvl="1"/>
            <a:r>
              <a:rPr lang="en-US" sz="1600" dirty="0">
                <a:solidFill>
                  <a:srgbClr val="005A9E"/>
                </a:solidFill>
                <a:latin typeface="Calibri" panose="020F0502020204030204" pitchFamily="34" charset="0"/>
                <a:cs typeface="Calibri" panose="020F0502020204030204" pitchFamily="34" charset="0"/>
              </a:rPr>
              <a:t>      associate degree plus 11 years of relevant experience, or</a:t>
            </a:r>
          </a:p>
          <a:p>
            <a:pPr lvl="1"/>
            <a:r>
              <a:rPr lang="en-US" sz="1600" dirty="0">
                <a:solidFill>
                  <a:srgbClr val="005A9E"/>
                </a:solidFill>
                <a:latin typeface="Calibri" panose="020F0502020204030204" pitchFamily="34" charset="0"/>
                <a:cs typeface="Calibri" panose="020F0502020204030204" pitchFamily="34" charset="0"/>
              </a:rPr>
              <a:t>      high school diploma plus 15 years of relevant experience</a:t>
            </a:r>
          </a:p>
          <a:p>
            <a:pPr lvl="1"/>
            <a:endParaRPr lang="en-US" sz="1600" dirty="0">
              <a:solidFill>
                <a:srgbClr val="005A9E"/>
              </a:solidFill>
              <a:latin typeface="Calibri" panose="020F0502020204030204" pitchFamily="34" charset="0"/>
              <a:cs typeface="Calibri" panose="020F0502020204030204" pitchFamily="34" charset="0"/>
            </a:endParaRPr>
          </a:p>
          <a:p>
            <a:r>
              <a:rPr lang="en-US" sz="1600" i="1" dirty="0">
                <a:solidFill>
                  <a:srgbClr val="005A9E"/>
                </a:solidFill>
                <a:latin typeface="Calibri" panose="020F0502020204030204" pitchFamily="34" charset="0"/>
                <a:cs typeface="Calibri" panose="020F0502020204030204" pitchFamily="34" charset="0"/>
              </a:rPr>
              <a:t>*Please note: Applying relevant experience in lieu of a degree does not apply to academic positions. </a:t>
            </a:r>
          </a:p>
        </p:txBody>
      </p:sp>
      <p:pic>
        <p:nvPicPr>
          <p:cNvPr id="5" name="Graphic 4" descr="Diploma roll">
            <a:extLst>
              <a:ext uri="{FF2B5EF4-FFF2-40B4-BE49-F238E27FC236}">
                <a16:creationId xmlns:a16="http://schemas.microsoft.com/office/drawing/2014/main" id="{40E96067-1023-4F1F-A6C0-E8AD23DFA77B}"/>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0" y="3048000"/>
            <a:ext cx="274320" cy="274320"/>
          </a:xfrm>
          <a:prstGeom prst="rect">
            <a:avLst/>
          </a:prstGeom>
        </p:spPr>
      </p:pic>
      <p:pic>
        <p:nvPicPr>
          <p:cNvPr id="6" name="Graphic 5" descr="Diploma roll">
            <a:extLst>
              <a:ext uri="{FF2B5EF4-FFF2-40B4-BE49-F238E27FC236}">
                <a16:creationId xmlns:a16="http://schemas.microsoft.com/office/drawing/2014/main" id="{93CB4400-672A-4B3D-80B1-F252A0ADE747}"/>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0" y="3302926"/>
            <a:ext cx="274320" cy="274320"/>
          </a:xfrm>
          <a:prstGeom prst="rect">
            <a:avLst/>
          </a:prstGeom>
        </p:spPr>
      </p:pic>
      <p:pic>
        <p:nvPicPr>
          <p:cNvPr id="7" name="Graphic 6" descr="Diploma roll">
            <a:extLst>
              <a:ext uri="{FF2B5EF4-FFF2-40B4-BE49-F238E27FC236}">
                <a16:creationId xmlns:a16="http://schemas.microsoft.com/office/drawing/2014/main" id="{66BC4094-DBFA-4DC9-A945-25CEA61C06F8}"/>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85800" y="3535681"/>
            <a:ext cx="274320" cy="274320"/>
          </a:xfrm>
          <a:prstGeom prst="rect">
            <a:avLst/>
          </a:prstGeom>
        </p:spPr>
      </p:pic>
      <p:pic>
        <p:nvPicPr>
          <p:cNvPr id="9" name="Graphic 8" descr="Loading">
            <a:extLst>
              <a:ext uri="{FF2B5EF4-FFF2-40B4-BE49-F238E27FC236}">
                <a16:creationId xmlns:a16="http://schemas.microsoft.com/office/drawing/2014/main" id="{A2D9E89C-1663-40CB-8E53-FB63E4B78606}"/>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5800" y="4575048"/>
            <a:ext cx="274320" cy="274320"/>
          </a:xfrm>
          <a:prstGeom prst="rect">
            <a:avLst/>
          </a:prstGeom>
        </p:spPr>
      </p:pic>
      <p:pic>
        <p:nvPicPr>
          <p:cNvPr id="10" name="Graphic 9" descr="Loading">
            <a:extLst>
              <a:ext uri="{FF2B5EF4-FFF2-40B4-BE49-F238E27FC236}">
                <a16:creationId xmlns:a16="http://schemas.microsoft.com/office/drawing/2014/main" id="{B8E12D00-7A73-4876-83F4-D4C209F1F89A}"/>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5800" y="4848721"/>
            <a:ext cx="274320" cy="274320"/>
          </a:xfrm>
          <a:prstGeom prst="rect">
            <a:avLst/>
          </a:prstGeom>
        </p:spPr>
      </p:pic>
      <p:pic>
        <p:nvPicPr>
          <p:cNvPr id="11" name="Graphic 10" descr="Loading">
            <a:extLst>
              <a:ext uri="{FF2B5EF4-FFF2-40B4-BE49-F238E27FC236}">
                <a16:creationId xmlns:a16="http://schemas.microsoft.com/office/drawing/2014/main" id="{2621F1DC-D9AF-43B4-BBEB-A40EB2B187C8}"/>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85800" y="5122394"/>
            <a:ext cx="274320" cy="274320"/>
          </a:xfrm>
          <a:prstGeom prst="rect">
            <a:avLst/>
          </a:prstGeom>
        </p:spPr>
      </p:pic>
    </p:spTree>
    <p:extLst>
      <p:ext uri="{BB962C8B-B14F-4D97-AF65-F5344CB8AC3E}">
        <p14:creationId xmlns:p14="http://schemas.microsoft.com/office/powerpoint/2010/main" val="3582080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948267"/>
          </a:xfrm>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Reviewing Applications for Red Flags</a:t>
            </a:r>
          </a:p>
        </p:txBody>
      </p:sp>
      <p:sp>
        <p:nvSpPr>
          <p:cNvPr id="3" name="Content Placeholder 2"/>
          <p:cNvSpPr>
            <a:spLocks noGrp="1"/>
          </p:cNvSpPr>
          <p:nvPr>
            <p:ph idx="1"/>
          </p:nvPr>
        </p:nvSpPr>
        <p:spPr>
          <a:xfrm>
            <a:off x="301752" y="1527048"/>
            <a:ext cx="8503920" cy="4797552"/>
          </a:xfrm>
        </p:spPr>
        <p:txBody>
          <a:bodyPr>
            <a:normAutofit/>
          </a:bodyPr>
          <a:lstStyle/>
          <a:p>
            <a:pPr marL="0" indent="0">
              <a:buNone/>
            </a:pPr>
            <a:r>
              <a:rPr lang="en-US" sz="1600" dirty="0">
                <a:solidFill>
                  <a:srgbClr val="005A9E"/>
                </a:solidFill>
                <a:latin typeface="Calibri" panose="020F0502020204030204" pitchFamily="34" charset="0"/>
                <a:cs typeface="Calibri" panose="020F0502020204030204" pitchFamily="34" charset="0"/>
              </a:rPr>
              <a:t>     Things to look for on resumes and applications:</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marL="0" lvl="1" indent="0">
              <a:buNone/>
            </a:pPr>
            <a:r>
              <a:rPr lang="en-US" sz="1600" dirty="0">
                <a:solidFill>
                  <a:srgbClr val="005A9E"/>
                </a:solidFill>
                <a:latin typeface="Calibri" panose="020F0502020204030204" pitchFamily="34" charset="0"/>
                <a:cs typeface="Calibri" panose="020F0502020204030204" pitchFamily="34" charset="0"/>
              </a:rPr>
              <a:t>           How long has the applicant been in previous positions? </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Is there frequent movement from one job to another?</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marL="0" lvl="1" indent="0">
              <a:buNone/>
            </a:pPr>
            <a:r>
              <a:rPr lang="en-US" sz="1600" dirty="0">
                <a:solidFill>
                  <a:srgbClr val="005A9E"/>
                </a:solidFill>
                <a:latin typeface="Calibri" panose="020F0502020204030204" pitchFamily="34" charset="0"/>
                <a:cs typeface="Calibri" panose="020F0502020204030204" pitchFamily="34" charset="0"/>
              </a:rPr>
              <a:t>           Why did the applicant leave his/her last job? </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Are there any red flags?</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marL="0" lvl="1" indent="0">
              <a:buNone/>
            </a:pPr>
            <a:r>
              <a:rPr lang="en-US" sz="1600" dirty="0">
                <a:solidFill>
                  <a:srgbClr val="005A9E"/>
                </a:solidFill>
                <a:latin typeface="Calibri" panose="020F0502020204030204" pitchFamily="34" charset="0"/>
                <a:cs typeface="Calibri" panose="020F0502020204030204" pitchFamily="34" charset="0"/>
              </a:rPr>
              <a:t>           Are there long breaks in employment? </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Ask about these breaks when interviewing the applicant.</a:t>
            </a:r>
          </a:p>
          <a:p>
            <a:pPr marL="0" lvl="1" indent="0">
              <a:buNone/>
            </a:pPr>
            <a:r>
              <a:rPr lang="en-US" sz="1600" dirty="0">
                <a:solidFill>
                  <a:srgbClr val="005A9E"/>
                </a:solidFill>
                <a:latin typeface="Calibri" panose="020F0502020204030204" pitchFamily="34" charset="0"/>
                <a:cs typeface="Calibri" panose="020F0502020204030204" pitchFamily="34" charset="0"/>
              </a:rPr>
              <a:t> </a:t>
            </a:r>
          </a:p>
          <a:p>
            <a:pPr marL="0" lvl="1" indent="0">
              <a:buNone/>
            </a:pPr>
            <a:r>
              <a:rPr lang="en-US" sz="1600" dirty="0">
                <a:solidFill>
                  <a:srgbClr val="005A9E"/>
                </a:solidFill>
                <a:latin typeface="Calibri" panose="020F0502020204030204" pitchFamily="34" charset="0"/>
                <a:cs typeface="Calibri" panose="020F0502020204030204" pitchFamily="34" charset="0"/>
              </a:rPr>
              <a:t>           Is the applicant legally permitted to work in the U.S. without sponsorship? </a:t>
            </a:r>
          </a:p>
          <a:p>
            <a:pPr marL="0" lvl="1" indent="0">
              <a:buNone/>
            </a:pPr>
            <a:r>
              <a:rPr lang="en-US" sz="1600" dirty="0">
                <a:solidFill>
                  <a:srgbClr val="005A9E"/>
                </a:solidFill>
                <a:latin typeface="Calibri" panose="020F0502020204030204" pitchFamily="34" charset="0"/>
                <a:cs typeface="Calibri" panose="020F0502020204030204" pitchFamily="34" charset="0"/>
              </a:rPr>
              <a:t>           (</a:t>
            </a:r>
            <a:r>
              <a:rPr lang="en-US" sz="1600" dirty="0">
                <a:solidFill>
                  <a:srgbClr val="005A9E"/>
                </a:solidFill>
                <a:effectLst/>
                <a:latin typeface="Calibri" panose="020F0502020204030204" pitchFamily="34" charset="0"/>
                <a:ea typeface="Calibri" panose="020F0502020204030204" pitchFamily="34" charset="0"/>
                <a:cs typeface="Calibri" panose="020F0502020204030204" pitchFamily="34" charset="0"/>
              </a:rPr>
              <a:t>Penn State will not support H-1B sponsorship for staff or part-time positions.</a:t>
            </a:r>
            <a:r>
              <a:rPr lang="en-US" sz="1600" dirty="0">
                <a:solidFill>
                  <a:srgbClr val="005A9E"/>
                </a:solidFill>
                <a:latin typeface="Calibri" panose="020F0502020204030204" pitchFamily="34" charset="0"/>
                <a:cs typeface="Calibri" panose="020F0502020204030204" pitchFamily="34" charset="0"/>
              </a:rPr>
              <a:t>) 	</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a:t>
            </a:r>
          </a:p>
          <a:p>
            <a:pPr marL="0" lvl="1" indent="0">
              <a:buNone/>
            </a:pPr>
            <a:br>
              <a:rPr lang="en-US" dirty="0">
                <a:solidFill>
                  <a:srgbClr val="0070C0"/>
                </a:solidFill>
              </a:rPr>
            </a:br>
            <a:endParaRPr lang="en-US" dirty="0">
              <a:solidFill>
                <a:srgbClr val="0070C0"/>
              </a:solidFill>
            </a:endParaRPr>
          </a:p>
        </p:txBody>
      </p:sp>
      <p:pic>
        <p:nvPicPr>
          <p:cNvPr id="5" name="Graphic 4" descr="Flag">
            <a:extLst>
              <a:ext uri="{FF2B5EF4-FFF2-40B4-BE49-F238E27FC236}">
                <a16:creationId xmlns:a16="http://schemas.microsoft.com/office/drawing/2014/main" id="{15CEF0AD-9D5C-4CF4-A647-AE4B6F1F37CD}"/>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 y="2057400"/>
            <a:ext cx="274320" cy="274320"/>
          </a:xfrm>
          <a:prstGeom prst="rect">
            <a:avLst/>
          </a:prstGeom>
        </p:spPr>
      </p:pic>
      <p:pic>
        <p:nvPicPr>
          <p:cNvPr id="6" name="Graphic 5" descr="Flag">
            <a:extLst>
              <a:ext uri="{FF2B5EF4-FFF2-40B4-BE49-F238E27FC236}">
                <a16:creationId xmlns:a16="http://schemas.microsoft.com/office/drawing/2014/main" id="{F90618A9-EFEC-4B8E-8B0A-CEA0BC9C2E0A}"/>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 y="2724912"/>
            <a:ext cx="274320" cy="274320"/>
          </a:xfrm>
          <a:prstGeom prst="rect">
            <a:avLst/>
          </a:prstGeom>
        </p:spPr>
      </p:pic>
      <p:pic>
        <p:nvPicPr>
          <p:cNvPr id="7" name="Graphic 6" descr="Flag">
            <a:extLst>
              <a:ext uri="{FF2B5EF4-FFF2-40B4-BE49-F238E27FC236}">
                <a16:creationId xmlns:a16="http://schemas.microsoft.com/office/drawing/2014/main" id="{F790E3F6-93EE-4CC0-947D-F67026F2137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9600" y="3433526"/>
            <a:ext cx="274320" cy="274320"/>
          </a:xfrm>
          <a:prstGeom prst="rect">
            <a:avLst/>
          </a:prstGeom>
        </p:spPr>
      </p:pic>
      <p:pic>
        <p:nvPicPr>
          <p:cNvPr id="8" name="Graphic 7" descr="Flag">
            <a:extLst>
              <a:ext uri="{FF2B5EF4-FFF2-40B4-BE49-F238E27FC236}">
                <a16:creationId xmlns:a16="http://schemas.microsoft.com/office/drawing/2014/main" id="{1AB81384-0A40-47AC-8A5C-8899EFC15DEC}"/>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88356" y="4142140"/>
            <a:ext cx="274320" cy="274320"/>
          </a:xfrm>
          <a:prstGeom prst="rect">
            <a:avLst/>
          </a:prstGeom>
        </p:spPr>
      </p:pic>
    </p:spTree>
    <p:extLst>
      <p:ext uri="{BB962C8B-B14F-4D97-AF65-F5344CB8AC3E}">
        <p14:creationId xmlns:p14="http://schemas.microsoft.com/office/powerpoint/2010/main" val="1779112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381001"/>
            <a:ext cx="8079581" cy="685799"/>
          </a:xfrm>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Selecting Candidates to Interview</a:t>
            </a:r>
          </a:p>
        </p:txBody>
      </p:sp>
      <p:sp>
        <p:nvSpPr>
          <p:cNvPr id="3" name="Content Placeholder 2"/>
          <p:cNvSpPr>
            <a:spLocks noGrp="1"/>
          </p:cNvSpPr>
          <p:nvPr>
            <p:ph idx="1"/>
          </p:nvPr>
        </p:nvSpPr>
        <p:spPr>
          <a:xfrm>
            <a:off x="492919" y="990600"/>
            <a:ext cx="8158162" cy="5715000"/>
          </a:xfrm>
        </p:spPr>
        <p:txBody>
          <a:bodyPr>
            <a:normAutofit/>
          </a:bodyPr>
          <a:lstStyle/>
          <a:p>
            <a:pPr marL="0" indent="0">
              <a:buNone/>
            </a:pPr>
            <a:r>
              <a:rPr lang="en-US" sz="1600" b="1" dirty="0">
                <a:solidFill>
                  <a:srgbClr val="005A9E"/>
                </a:solidFill>
                <a:latin typeface="Calibri" panose="020F0502020204030204" pitchFamily="34" charset="0"/>
                <a:cs typeface="Calibri" panose="020F0502020204030204" pitchFamily="34" charset="0"/>
              </a:rPr>
              <a:t>Identify Top Candidates. </a:t>
            </a:r>
            <a:r>
              <a:rPr lang="en-US" sz="1600" dirty="0">
                <a:solidFill>
                  <a:srgbClr val="005A9E"/>
                </a:solidFill>
                <a:latin typeface="Calibri" panose="020F0502020204030204" pitchFamily="34" charset="0"/>
                <a:cs typeface="Calibri" panose="020F0502020204030204" pitchFamily="34" charset="0"/>
              </a:rPr>
              <a:t>The search committee creates a “short list” of the candidates to be interviewed. </a:t>
            </a:r>
          </a:p>
          <a:p>
            <a:pPr marL="0" indent="0">
              <a:buNone/>
            </a:pPr>
            <a:r>
              <a:rPr lang="en-US" sz="1600" b="1" dirty="0">
                <a:solidFill>
                  <a:srgbClr val="005A9E"/>
                </a:solidFill>
                <a:latin typeface="Calibri" panose="020F0502020204030204" pitchFamily="34" charset="0"/>
                <a:cs typeface="Calibri" panose="020F0502020204030204" pitchFamily="34" charset="0"/>
              </a:rPr>
              <a:t>          For staff positions: </a:t>
            </a:r>
            <a:r>
              <a:rPr lang="en-US" sz="1600" dirty="0">
                <a:solidFill>
                  <a:srgbClr val="005A9E"/>
                </a:solidFill>
                <a:latin typeface="Calibri" panose="020F0502020204030204" pitchFamily="34" charset="0"/>
                <a:cs typeface="Calibri" panose="020F0502020204030204" pitchFamily="34" charset="0"/>
              </a:rPr>
              <a:t>Prior to scheduling interviews, the search committee will send the </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short list to the assigned </a:t>
            </a:r>
            <a:r>
              <a:rPr lang="en-US" sz="1600" dirty="0">
                <a:solidFill>
                  <a:srgbClr val="005A9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Ag HR Consultant</a:t>
            </a:r>
            <a:r>
              <a:rPr lang="en-US" sz="1600" dirty="0">
                <a:solidFill>
                  <a:srgbClr val="005A9E"/>
                </a:solidFill>
                <a:latin typeface="Calibri" panose="020F0502020204030204" pitchFamily="34" charset="0"/>
                <a:cs typeface="Calibri" panose="020F0502020204030204" pitchFamily="34" charset="0"/>
              </a:rPr>
              <a:t> for approval. </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marL="0" indent="0">
              <a:buNone/>
            </a:pPr>
            <a:r>
              <a:rPr lang="en-US" sz="1600" b="1" dirty="0">
                <a:solidFill>
                  <a:srgbClr val="005A9E"/>
                </a:solidFill>
                <a:latin typeface="Calibri" panose="020F0502020204030204" pitchFamily="34" charset="0"/>
                <a:cs typeface="Calibri" panose="020F0502020204030204" pitchFamily="34" charset="0"/>
              </a:rPr>
              <a:t>          For faculty searches</a:t>
            </a:r>
            <a:r>
              <a:rPr lang="en-US" sz="1600" dirty="0">
                <a:solidFill>
                  <a:srgbClr val="005A9E"/>
                </a:solidFill>
                <a:latin typeface="Calibri" panose="020F0502020204030204" pitchFamily="34" charset="0"/>
                <a:cs typeface="Calibri" panose="020F0502020204030204" pitchFamily="34" charset="0"/>
              </a:rPr>
              <a:t>: Prior to reaching out to the applicants, the Department Head will</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recommend to the Dean which candidates should be interviewed as outlined in the </a:t>
            </a:r>
            <a:r>
              <a:rPr lang="en-US" sz="1600" dirty="0">
                <a:solidFill>
                  <a:srgbClr val="005A9E"/>
                </a:solidFill>
                <a:latin typeface="Calibri" panose="020F0502020204030204" pitchFamily="34" charset="0"/>
                <a:cs typeface="Calibri" panose="020F0502020204030204" pitchFamily="34" charset="0"/>
                <a:hlinkClick r:id="rId4"/>
              </a:rPr>
              <a:t>College Procedure for Filling a Tenure Track and Non-Tenure Track Faculty Position</a:t>
            </a:r>
            <a:r>
              <a:rPr lang="en-US" sz="1600" dirty="0">
                <a:solidFill>
                  <a:srgbClr val="005A9E"/>
                </a:solidFill>
                <a:latin typeface="Calibri" panose="020F0502020204030204" pitchFamily="34" charset="0"/>
                <a:cs typeface="Calibri" panose="020F0502020204030204" pitchFamily="34" charset="0"/>
              </a:rPr>
              <a:t>.</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a:t>
            </a:r>
            <a:r>
              <a:rPr lang="en-US" sz="1400" i="1" dirty="0">
                <a:solidFill>
                  <a:srgbClr val="005A9E"/>
                </a:solidFill>
                <a:latin typeface="Calibri" panose="020F0502020204030204" pitchFamily="34" charset="0"/>
                <a:cs typeface="Calibri" panose="020F0502020204030204" pitchFamily="34" charset="0"/>
              </a:rPr>
              <a:t>Faculty applicants must submit a letter of application (cover letter), curriculum vitae, 	academic transcripts, and a minimum of three letters of reference.</a:t>
            </a:r>
          </a:p>
          <a:p>
            <a:pPr marL="0" lvl="1" indent="0">
              <a:buNone/>
            </a:pPr>
            <a:endParaRPr lang="en-US" sz="1600" dirty="0">
              <a:solidFill>
                <a:srgbClr val="005A9E"/>
              </a:solidFill>
              <a:latin typeface="Calibri" panose="020F0502020204030204" pitchFamily="34" charset="0"/>
              <a:cs typeface="Calibri" panose="020F0502020204030204" pitchFamily="34" charset="0"/>
            </a:endParaRPr>
          </a:p>
          <a:p>
            <a:pPr marL="0" lvl="1" indent="0">
              <a:buNone/>
            </a:pPr>
            <a:r>
              <a:rPr lang="en-US" sz="1600" dirty="0">
                <a:solidFill>
                  <a:srgbClr val="005A9E"/>
                </a:solidFill>
                <a:latin typeface="Calibri" panose="020F0502020204030204" pitchFamily="34" charset="0"/>
                <a:cs typeface="Calibri" panose="020F0502020204030204" pitchFamily="34" charset="0"/>
              </a:rPr>
              <a:t>                                                                                        The </a:t>
            </a:r>
            <a:r>
              <a:rPr lang="en-US" sz="1600" dirty="0">
                <a:solidFill>
                  <a:srgbClr val="005A9E"/>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Affirmative Action Office</a:t>
            </a:r>
            <a:r>
              <a:rPr lang="en-US" sz="1600" dirty="0">
                <a:solidFill>
                  <a:srgbClr val="005A9E"/>
                </a:solidFill>
                <a:latin typeface="Calibri" panose="020F0502020204030204" pitchFamily="34" charset="0"/>
                <a:cs typeface="Calibri" panose="020F0502020204030204" pitchFamily="34" charset="0"/>
              </a:rPr>
              <a:t> requires a</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a:t>
            </a:r>
            <a:r>
              <a:rPr lang="en-US" sz="1600" b="1" dirty="0">
                <a:solidFill>
                  <a:srgbClr val="005A9E"/>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Short List Approval Form</a:t>
            </a:r>
            <a:r>
              <a:rPr lang="en-US" sz="1600" dirty="0">
                <a:solidFill>
                  <a:srgbClr val="005A9E"/>
                </a:solidFill>
                <a:latin typeface="Calibri" panose="020F0502020204030204" pitchFamily="34" charset="0"/>
                <a:cs typeface="Calibri" panose="020F0502020204030204" pitchFamily="34" charset="0"/>
              </a:rPr>
              <a:t> from departments</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that are considered </a:t>
            </a:r>
            <a:r>
              <a:rPr lang="en-US" sz="1600" b="1" dirty="0">
                <a:solidFill>
                  <a:srgbClr val="005A9E"/>
                </a:solidFill>
                <a:latin typeface="Calibri" panose="020F0502020204030204" pitchFamily="34" charset="0"/>
                <a:cs typeface="Calibri" panose="020F0502020204030204" pitchFamily="34" charset="0"/>
              </a:rPr>
              <a:t>underrepresented</a:t>
            </a:r>
            <a:r>
              <a:rPr lang="en-US" sz="1600" dirty="0">
                <a:solidFill>
                  <a:srgbClr val="005A9E"/>
                </a:solidFill>
                <a:latin typeface="Calibri" panose="020F0502020204030204" pitchFamily="34" charset="0"/>
                <a:cs typeface="Calibri" panose="020F0502020204030204" pitchFamily="34" charset="0"/>
              </a:rPr>
              <a:t>.</a:t>
            </a:r>
          </a:p>
          <a:p>
            <a:pPr marL="0" lvl="1" indent="0">
              <a:buNone/>
            </a:pPr>
            <a:br>
              <a:rPr lang="en-US" sz="2000" dirty="0">
                <a:solidFill>
                  <a:srgbClr val="0070C0"/>
                </a:solidFill>
              </a:rPr>
            </a:br>
            <a:endParaRPr lang="en-US" sz="2000" dirty="0">
              <a:solidFill>
                <a:srgbClr val="0070C0"/>
              </a:solidFill>
            </a:endParaRPr>
          </a:p>
        </p:txBody>
      </p:sp>
      <p:pic>
        <p:nvPicPr>
          <p:cNvPr id="5" name="Graphic 4" descr="Checklist">
            <a:extLst>
              <a:ext uri="{FF2B5EF4-FFF2-40B4-BE49-F238E27FC236}">
                <a16:creationId xmlns:a16="http://schemas.microsoft.com/office/drawing/2014/main" id="{77A360E3-022A-48A2-ADE4-1D7DED7D6925}"/>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2391" y="1729508"/>
            <a:ext cx="274320" cy="274320"/>
          </a:xfrm>
          <a:prstGeom prst="rect">
            <a:avLst/>
          </a:prstGeom>
        </p:spPr>
      </p:pic>
      <p:pic>
        <p:nvPicPr>
          <p:cNvPr id="6" name="Graphic 5" descr="Checklist">
            <a:extLst>
              <a:ext uri="{FF2B5EF4-FFF2-40B4-BE49-F238E27FC236}">
                <a16:creationId xmlns:a16="http://schemas.microsoft.com/office/drawing/2014/main" id="{900D170A-4498-43BC-90D4-E2DC04765509}"/>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72391" y="2529376"/>
            <a:ext cx="274320" cy="274320"/>
          </a:xfrm>
          <a:prstGeom prst="rect">
            <a:avLst/>
          </a:prstGeom>
        </p:spPr>
      </p:pic>
      <p:pic>
        <p:nvPicPr>
          <p:cNvPr id="8" name="Picture 7">
            <a:extLst>
              <a:ext uri="{FF2B5EF4-FFF2-40B4-BE49-F238E27FC236}">
                <a16:creationId xmlns:a16="http://schemas.microsoft.com/office/drawing/2014/main" id="{5EA9673D-A9E1-4E0D-91E2-400DD2B55C67}"/>
              </a:ext>
            </a:extLst>
          </p:cNvPr>
          <p:cNvPicPr>
            <a:picLocks noChangeAspect="1"/>
          </p:cNvPicPr>
          <p:nvPr/>
        </p:nvPicPr>
        <p:blipFill>
          <a:blip r:embed="rId9"/>
          <a:stretch>
            <a:fillRect/>
          </a:stretch>
        </p:blipFill>
        <p:spPr>
          <a:xfrm>
            <a:off x="1143000" y="3541258"/>
            <a:ext cx="2895599" cy="3300578"/>
          </a:xfrm>
          <a:prstGeom prst="rect">
            <a:avLst/>
          </a:prstGeom>
          <a:effectLst>
            <a:glow rad="63500">
              <a:srgbClr val="005A9E">
                <a:alpha val="40000"/>
              </a:srgbClr>
            </a:glow>
          </a:effectLst>
        </p:spPr>
      </p:pic>
      <p:pic>
        <p:nvPicPr>
          <p:cNvPr id="11" name="Graphic 10" descr="Arrow Straight">
            <a:extLst>
              <a:ext uri="{FF2B5EF4-FFF2-40B4-BE49-F238E27FC236}">
                <a16:creationId xmlns:a16="http://schemas.microsoft.com/office/drawing/2014/main" id="{73BD835A-6913-420B-8465-30516BC28449}"/>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240876" y="3532022"/>
            <a:ext cx="365760" cy="365760"/>
          </a:xfrm>
          <a:prstGeom prst="rect">
            <a:avLst/>
          </a:prstGeom>
        </p:spPr>
      </p:pic>
    </p:spTree>
    <p:extLst>
      <p:ext uri="{BB962C8B-B14F-4D97-AF65-F5344CB8AC3E}">
        <p14:creationId xmlns:p14="http://schemas.microsoft.com/office/powerpoint/2010/main" val="28183561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55600"/>
            <a:ext cx="8079581" cy="643467"/>
          </a:xfrm>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Diversity Review</a:t>
            </a:r>
          </a:p>
        </p:txBody>
      </p:sp>
      <p:sp>
        <p:nvSpPr>
          <p:cNvPr id="3" name="Content Placeholder 2"/>
          <p:cNvSpPr>
            <a:spLocks noGrp="1"/>
          </p:cNvSpPr>
          <p:nvPr>
            <p:ph idx="1"/>
          </p:nvPr>
        </p:nvSpPr>
        <p:spPr>
          <a:xfrm>
            <a:off x="457200" y="914400"/>
            <a:ext cx="8348472" cy="5562600"/>
          </a:xfrm>
        </p:spPr>
        <p:txBody>
          <a:bodyPr>
            <a:normAutofit/>
          </a:bodyPr>
          <a:lstStyle/>
          <a:p>
            <a:pPr marL="0" indent="0">
              <a:buNone/>
            </a:pPr>
            <a:r>
              <a:rPr lang="en-US" sz="1600" dirty="0">
                <a:solidFill>
                  <a:srgbClr val="005A9E"/>
                </a:solidFill>
                <a:latin typeface="Calibri" panose="020F0502020204030204" pitchFamily="34" charset="0"/>
                <a:cs typeface="Calibri" panose="020F0502020204030204" pitchFamily="34" charset="0"/>
              </a:rPr>
              <a:t>For </a:t>
            </a:r>
            <a:r>
              <a:rPr lang="en-US" sz="1600" b="1" dirty="0">
                <a:solidFill>
                  <a:srgbClr val="005A9E"/>
                </a:solidFill>
                <a:latin typeface="Calibri" panose="020F0502020204030204" pitchFamily="34" charset="0"/>
                <a:cs typeface="Calibri" panose="020F0502020204030204" pitchFamily="34" charset="0"/>
              </a:rPr>
              <a:t>staff positions</a:t>
            </a:r>
            <a:r>
              <a:rPr lang="en-US" sz="1600" dirty="0">
                <a:solidFill>
                  <a:srgbClr val="005A9E"/>
                </a:solidFill>
                <a:latin typeface="Calibri" panose="020F0502020204030204" pitchFamily="34" charset="0"/>
                <a:cs typeface="Calibri" panose="020F0502020204030204" pitchFamily="34" charset="0"/>
              </a:rPr>
              <a:t>, a member of HR will review the short list for candidates of underrepresented groups and perform good-standing checks for internal candidates.</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marL="0" lvl="1" indent="0">
              <a:buNone/>
            </a:pPr>
            <a:r>
              <a:rPr lang="en-US" sz="1600" dirty="0">
                <a:solidFill>
                  <a:srgbClr val="005A9E"/>
                </a:solidFill>
                <a:latin typeface="Calibri" panose="020F0502020204030204" pitchFamily="34" charset="0"/>
                <a:cs typeface="Calibri" panose="020F0502020204030204" pitchFamily="34" charset="0"/>
              </a:rPr>
              <a:t>          If HR feels that a candidate from an underrepresented group is as equally qualified as those</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selected for interview by the committee, justification from the committee will be requested</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as to why the minority applicant was not selected for an interview.</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marL="0" lvl="1" indent="0">
              <a:buNone/>
            </a:pPr>
            <a:r>
              <a:rPr lang="en-US" sz="1600" dirty="0">
                <a:solidFill>
                  <a:srgbClr val="005A9E"/>
                </a:solidFill>
                <a:latin typeface="Calibri" panose="020F0502020204030204" pitchFamily="34" charset="0"/>
                <a:cs typeface="Calibri" panose="020F0502020204030204" pitchFamily="34" charset="0"/>
              </a:rPr>
              <a:t>          If non-discriminatory justification cannot be provided, the committee will be instructed to</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offer the minority candidate an interview. </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marL="0" lvl="1" indent="0">
              <a:buClr>
                <a:schemeClr val="accent1"/>
              </a:buClr>
              <a:buSzPct val="85000"/>
              <a:buNone/>
            </a:pPr>
            <a:r>
              <a:rPr lang="en-US" sz="1600" dirty="0">
                <a:solidFill>
                  <a:srgbClr val="005A9E"/>
                </a:solidFill>
                <a:latin typeface="Calibri" panose="020F0502020204030204" pitchFamily="34" charset="0"/>
                <a:cs typeface="Calibri" panose="020F0502020204030204" pitchFamily="34" charset="0"/>
              </a:rPr>
              <a:t>If candidates from underrepresented groups apply for a </a:t>
            </a:r>
            <a:r>
              <a:rPr lang="en-US" sz="1600" b="1" dirty="0">
                <a:solidFill>
                  <a:srgbClr val="005A9E"/>
                </a:solidFill>
                <a:latin typeface="Calibri" panose="020F0502020204030204" pitchFamily="34" charset="0"/>
                <a:cs typeface="Calibri" panose="020F0502020204030204" pitchFamily="34" charset="0"/>
              </a:rPr>
              <a:t>faculty position</a:t>
            </a:r>
            <a:r>
              <a:rPr lang="en-US" sz="1600" dirty="0">
                <a:solidFill>
                  <a:srgbClr val="005A9E"/>
                </a:solidFill>
                <a:latin typeface="Calibri" panose="020F0502020204030204" pitchFamily="34" charset="0"/>
                <a:cs typeface="Calibri" panose="020F0502020204030204" pitchFamily="34" charset="0"/>
              </a:rPr>
              <a:t> and are not among the finalists selected for interview, the department head will provide information to the Dean regarding their applications and the reasons they were not selected. </a:t>
            </a:r>
          </a:p>
          <a:p>
            <a:pPr marL="0" lvl="1" indent="0">
              <a:buClr>
                <a:schemeClr val="accent1"/>
              </a:buClr>
              <a:buSzPct val="85000"/>
              <a:buNone/>
            </a:pPr>
            <a:endParaRPr lang="en-US" sz="1600" dirty="0">
              <a:solidFill>
                <a:srgbClr val="005A9E"/>
              </a:solidFill>
              <a:latin typeface="Calibri" panose="020F0502020204030204" pitchFamily="34" charset="0"/>
              <a:cs typeface="Calibri" panose="020F0502020204030204" pitchFamily="34" charset="0"/>
            </a:endParaRPr>
          </a:p>
          <a:p>
            <a:pPr marL="0" lvl="1" indent="0">
              <a:buClr>
                <a:schemeClr val="accent1"/>
              </a:buClr>
              <a:buSzPct val="85000"/>
              <a:buNone/>
            </a:pPr>
            <a:endParaRPr lang="en-US" sz="1600" dirty="0">
              <a:solidFill>
                <a:srgbClr val="005A9E"/>
              </a:solidFill>
              <a:latin typeface="Calibri" panose="020F0502020204030204" pitchFamily="34" charset="0"/>
              <a:cs typeface="Calibri" panose="020F0502020204030204" pitchFamily="34" charset="0"/>
            </a:endParaRPr>
          </a:p>
          <a:p>
            <a:pPr marL="0" lvl="1" indent="0">
              <a:buClr>
                <a:schemeClr val="accent1"/>
              </a:buClr>
              <a:buSzPct val="85000"/>
              <a:buNone/>
            </a:pPr>
            <a:r>
              <a:rPr lang="en-US" sz="2800" u="sng" dirty="0">
                <a:solidFill>
                  <a:srgbClr val="005A9E"/>
                </a:solidFill>
                <a:latin typeface="Calibri" panose="020F0502020204030204" pitchFamily="34" charset="0"/>
                <a:cs typeface="Calibri" panose="020F0502020204030204" pitchFamily="34" charset="0"/>
              </a:rPr>
              <a:t>Penn State’s Affirmative Action Policy</a:t>
            </a:r>
          </a:p>
          <a:p>
            <a:pPr marL="0" lvl="1" indent="0">
              <a:buClr>
                <a:schemeClr val="accent1"/>
              </a:buClr>
              <a:buSzPct val="85000"/>
              <a:buNone/>
            </a:pPr>
            <a:endParaRPr lang="en-US" sz="1600" dirty="0">
              <a:solidFill>
                <a:srgbClr val="005A9E"/>
              </a:solidFill>
              <a:latin typeface="Calibri" panose="020F0502020204030204" pitchFamily="34" charset="0"/>
              <a:cs typeface="Calibri" panose="020F0502020204030204" pitchFamily="34" charset="0"/>
            </a:endParaRPr>
          </a:p>
          <a:p>
            <a:pPr marL="0" lvl="1" indent="0">
              <a:buClr>
                <a:schemeClr val="accent1"/>
              </a:buClr>
              <a:buSzPct val="85000"/>
              <a:buNone/>
            </a:pPr>
            <a:r>
              <a:rPr lang="en-US" sz="1600" dirty="0">
                <a:solidFill>
                  <a:srgbClr val="005A9E"/>
                </a:solidFill>
                <a:latin typeface="Calibri" panose="020F0502020204030204" pitchFamily="34" charset="0"/>
                <a:cs typeface="Calibri" panose="020F0502020204030204" pitchFamily="34" charset="0"/>
              </a:rPr>
              <a:t>It is the policy of the University to maintain an environment free of harassment and free of discrimination against any person because of age, race, color, ancestry, national origin, religion, creed, service in the uniformed services (as defined in state and federal law), veteran status, sex, sexual orientation, marital or family status, pregnancy, pregnancy-related conditions, physical or mental disability, gender, perceived gender, gender identity, genetic information, or political ideas. </a:t>
            </a:r>
          </a:p>
          <a:p>
            <a:pPr marL="0" lvl="1" indent="0">
              <a:buClr>
                <a:schemeClr val="accent1"/>
              </a:buClr>
              <a:buSzPct val="85000"/>
              <a:buNone/>
            </a:pPr>
            <a:endParaRPr lang="en-US" sz="1600" dirty="0">
              <a:solidFill>
                <a:srgbClr val="005A9E"/>
              </a:solidFill>
              <a:latin typeface="Calibri" panose="020F0502020204030204" pitchFamily="34" charset="0"/>
              <a:cs typeface="Calibri" panose="020F0502020204030204" pitchFamily="34" charset="0"/>
            </a:endParaRPr>
          </a:p>
          <a:p>
            <a:endParaRPr lang="en-US" dirty="0"/>
          </a:p>
        </p:txBody>
      </p:sp>
      <p:pic>
        <p:nvPicPr>
          <p:cNvPr id="6" name="Graphic 5" descr="Business Growth">
            <a:extLst>
              <a:ext uri="{FF2B5EF4-FFF2-40B4-BE49-F238E27FC236}">
                <a16:creationId xmlns:a16="http://schemas.microsoft.com/office/drawing/2014/main" id="{18EA39D4-1BA7-4851-87A7-5F61B8C658A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082" y="2497050"/>
            <a:ext cx="274320" cy="274320"/>
          </a:xfrm>
          <a:prstGeom prst="rect">
            <a:avLst/>
          </a:prstGeom>
        </p:spPr>
      </p:pic>
      <p:pic>
        <p:nvPicPr>
          <p:cNvPr id="7" name="Graphic 6" descr="Business Growth">
            <a:extLst>
              <a:ext uri="{FF2B5EF4-FFF2-40B4-BE49-F238E27FC236}">
                <a16:creationId xmlns:a16="http://schemas.microsoft.com/office/drawing/2014/main" id="{2818EE6B-1BF3-4312-9E75-919B5FA45882}"/>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43082" y="1619673"/>
            <a:ext cx="274320" cy="274320"/>
          </a:xfrm>
          <a:prstGeom prst="rect">
            <a:avLst/>
          </a:prstGeom>
        </p:spPr>
      </p:pic>
    </p:spTree>
    <p:extLst>
      <p:ext uri="{BB962C8B-B14F-4D97-AF65-F5344CB8AC3E}">
        <p14:creationId xmlns:p14="http://schemas.microsoft.com/office/powerpoint/2010/main" val="37129944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719667"/>
          </a:xfrm>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Inviting Candidates to Interview</a:t>
            </a:r>
          </a:p>
        </p:txBody>
      </p:sp>
      <p:sp>
        <p:nvSpPr>
          <p:cNvPr id="3" name="Content Placeholder 2"/>
          <p:cNvSpPr>
            <a:spLocks noGrp="1"/>
          </p:cNvSpPr>
          <p:nvPr>
            <p:ph idx="1"/>
          </p:nvPr>
        </p:nvSpPr>
        <p:spPr>
          <a:xfrm>
            <a:off x="301752" y="1527048"/>
            <a:ext cx="8503920" cy="4797552"/>
          </a:xfrm>
        </p:spPr>
        <p:txBody>
          <a:bodyPr>
            <a:normAutofit lnSpcReduction="10000"/>
          </a:bodyPr>
          <a:lstStyle/>
          <a:p>
            <a:pPr marL="0" indent="0">
              <a:buNone/>
            </a:pPr>
            <a:endParaRPr lang="en-US" sz="2000" dirty="0">
              <a:solidFill>
                <a:srgbClr val="0070C0"/>
              </a:solidFill>
            </a:endParaRPr>
          </a:p>
          <a:p>
            <a:pPr marL="0" indent="0">
              <a:buNone/>
            </a:pPr>
            <a:r>
              <a:rPr lang="en-US" sz="1600" dirty="0">
                <a:solidFill>
                  <a:srgbClr val="005A9E"/>
                </a:solidFill>
                <a:latin typeface="Calibri" panose="020F0502020204030204" pitchFamily="34" charset="0"/>
                <a:cs typeface="Calibri" panose="020F0502020204030204" pitchFamily="34" charset="0"/>
              </a:rPr>
              <a:t>When the time has come to reach out to the candidates about interviewing, consider incorporating the following into the communication:</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marL="0" lvl="1" indent="0">
              <a:buNone/>
            </a:pPr>
            <a:r>
              <a:rPr lang="en-US" sz="1600" b="1" dirty="0">
                <a:solidFill>
                  <a:srgbClr val="005A9E"/>
                </a:solidFill>
                <a:latin typeface="Calibri" panose="020F0502020204030204" pitchFamily="34" charset="0"/>
                <a:cs typeface="Calibri" panose="020F0502020204030204" pitchFamily="34" charset="0"/>
              </a:rPr>
              <a:t>          Reasonable Accommodation </a:t>
            </a:r>
            <a:r>
              <a:rPr lang="en-US" sz="1600" dirty="0">
                <a:solidFill>
                  <a:srgbClr val="005A9E"/>
                </a:solidFill>
                <a:latin typeface="Calibri" panose="020F0502020204030204" pitchFamily="34" charset="0"/>
                <a:cs typeface="Calibri" panose="020F0502020204030204" pitchFamily="34" charset="0"/>
              </a:rPr>
              <a:t>– Ask the candidate if accommodations are needed for a phone</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call, Zoom session, or face-to-face interview.</a:t>
            </a:r>
          </a:p>
          <a:p>
            <a:pPr marL="274320" lvl="1" indent="0">
              <a:buNone/>
            </a:pPr>
            <a:endParaRPr lang="en-US" sz="1600" dirty="0">
              <a:solidFill>
                <a:srgbClr val="005A9E"/>
              </a:solidFill>
              <a:latin typeface="Calibri" panose="020F0502020204030204" pitchFamily="34" charset="0"/>
              <a:cs typeface="Calibri" panose="020F0502020204030204" pitchFamily="34" charset="0"/>
            </a:endParaRPr>
          </a:p>
          <a:p>
            <a:pPr marL="0" lvl="1" indent="0">
              <a:buNone/>
            </a:pPr>
            <a:r>
              <a:rPr lang="en-US" sz="1600" b="1" dirty="0">
                <a:solidFill>
                  <a:srgbClr val="005A9E"/>
                </a:solidFill>
                <a:latin typeface="Calibri" panose="020F0502020204030204" pitchFamily="34" charset="0"/>
                <a:cs typeface="Calibri" panose="020F0502020204030204" pitchFamily="34" charset="0"/>
              </a:rPr>
              <a:t>          Chosen Pronoun </a:t>
            </a:r>
            <a:r>
              <a:rPr lang="en-US" sz="1600" dirty="0">
                <a:solidFill>
                  <a:srgbClr val="005A9E"/>
                </a:solidFill>
                <a:latin typeface="Calibri" panose="020F0502020204030204" pitchFamily="34" charset="0"/>
                <a:cs typeface="Calibri" panose="020F0502020204030204" pitchFamily="34" charset="0"/>
              </a:rPr>
              <a:t>– Ask the candidate for a chosen pronoun to ensure that communication to</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the search committee and department/unit aligns with the candidate’s gender identity.</a:t>
            </a:r>
          </a:p>
          <a:p>
            <a:pPr marL="274320" lvl="1" indent="0">
              <a:buNone/>
            </a:pPr>
            <a:endParaRPr lang="en-US" sz="1600" dirty="0">
              <a:solidFill>
                <a:srgbClr val="005A9E"/>
              </a:solidFill>
              <a:latin typeface="Calibri" panose="020F0502020204030204" pitchFamily="34" charset="0"/>
              <a:cs typeface="Calibri" panose="020F0502020204030204" pitchFamily="34" charset="0"/>
            </a:endParaRPr>
          </a:p>
          <a:p>
            <a:pPr marL="0" lvl="1" indent="0">
              <a:buNone/>
            </a:pPr>
            <a:r>
              <a:rPr lang="en-US" sz="1600" b="1" dirty="0">
                <a:solidFill>
                  <a:srgbClr val="005A9E"/>
                </a:solidFill>
                <a:latin typeface="Calibri" panose="020F0502020204030204" pitchFamily="34" charset="0"/>
                <a:cs typeface="Calibri" panose="020F0502020204030204" pitchFamily="34" charset="0"/>
              </a:rPr>
              <a:t>          Dietary Restrictions </a:t>
            </a:r>
            <a:r>
              <a:rPr lang="en-US" sz="1600" dirty="0">
                <a:solidFill>
                  <a:srgbClr val="005A9E"/>
                </a:solidFill>
                <a:latin typeface="Calibri" panose="020F0502020204030204" pitchFamily="34" charset="0"/>
                <a:cs typeface="Calibri" panose="020F0502020204030204" pitchFamily="34" charset="0"/>
              </a:rPr>
              <a:t>– If the interview will involve food, ask the candidates if they have any</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dietary restrictions.</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marL="0" lvl="1" indent="0">
              <a:buNone/>
            </a:pPr>
            <a:r>
              <a:rPr lang="en-US" sz="1600" dirty="0">
                <a:solidFill>
                  <a:srgbClr val="005A9E"/>
                </a:solidFill>
                <a:latin typeface="Calibri" panose="020F0502020204030204" pitchFamily="34" charset="0"/>
                <a:cs typeface="Calibri" panose="020F0502020204030204" pitchFamily="34" charset="0"/>
              </a:rPr>
              <a:t>          </a:t>
            </a:r>
            <a:r>
              <a:rPr lang="en-US" sz="1600" b="1" dirty="0">
                <a:solidFill>
                  <a:srgbClr val="005A9E"/>
                </a:solidFill>
                <a:latin typeface="Calibri" panose="020F0502020204030204" pitchFamily="34" charset="0"/>
                <a:cs typeface="Calibri" panose="020F0502020204030204" pitchFamily="34" charset="0"/>
              </a:rPr>
              <a:t>Salary</a:t>
            </a:r>
            <a:r>
              <a:rPr lang="en-US" sz="1600" dirty="0">
                <a:solidFill>
                  <a:srgbClr val="005A9E"/>
                </a:solidFill>
                <a:latin typeface="Calibri" panose="020F0502020204030204" pitchFamily="34" charset="0"/>
                <a:cs typeface="Calibri" panose="020F0502020204030204" pitchFamily="34" charset="0"/>
              </a:rPr>
              <a:t> (Staff Positions Only) – You may alert the candidate to any salary limitations that might </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exist to ensure that the salary meets the candidate’s expectations. Having this conversation</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before an interview, rather than at the end of the hiring process, will help you and the</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candidate avoid wasting time on a salary that is too low. (Ask your assigned </a:t>
            </a:r>
            <a:r>
              <a:rPr lang="en-US" sz="1600" dirty="0">
                <a:solidFill>
                  <a:srgbClr val="005A9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Ag HR Consultant</a:t>
            </a:r>
            <a:r>
              <a:rPr lang="en-US" sz="1600" dirty="0">
                <a:solidFill>
                  <a:srgbClr val="005A9E"/>
                </a:solidFill>
                <a:latin typeface="Calibri" panose="020F0502020204030204" pitchFamily="34" charset="0"/>
                <a:cs typeface="Calibri" panose="020F0502020204030204" pitchFamily="34" charset="0"/>
              </a:rPr>
              <a:t> </a:t>
            </a:r>
          </a:p>
          <a:p>
            <a:pPr marL="0" lvl="1" indent="0">
              <a:buNone/>
            </a:pPr>
            <a:r>
              <a:rPr lang="en-US" sz="1600" dirty="0">
                <a:solidFill>
                  <a:srgbClr val="005A9E"/>
                </a:solidFill>
                <a:latin typeface="Calibri" panose="020F0502020204030204" pitchFamily="34" charset="0"/>
                <a:cs typeface="Calibri" panose="020F0502020204030204" pitchFamily="34" charset="0"/>
              </a:rPr>
              <a:t>          for a realistic salary within the approved band that you can communicate to the prospective</a:t>
            </a:r>
          </a:p>
          <a:p>
            <a:pPr marL="0" lvl="1" indent="0">
              <a:buNone/>
            </a:pPr>
            <a:r>
              <a:rPr lang="en-US" sz="1600" dirty="0">
                <a:solidFill>
                  <a:srgbClr val="005A9E"/>
                </a:solidFill>
                <a:latin typeface="Calibri" panose="020F0502020204030204" pitchFamily="34" charset="0"/>
                <a:cs typeface="Calibri" panose="020F0502020204030204" pitchFamily="34" charset="0"/>
              </a:rPr>
              <a:t>          interviewee.)</a:t>
            </a:r>
            <a:br>
              <a:rPr lang="en-US" sz="1600" dirty="0">
                <a:solidFill>
                  <a:srgbClr val="0070C0"/>
                </a:solidFill>
                <a:latin typeface="Calibri" panose="020F0502020204030204" pitchFamily="34" charset="0"/>
                <a:cs typeface="Calibri" panose="020F0502020204030204" pitchFamily="34" charset="0"/>
              </a:rPr>
            </a:br>
            <a:endParaRPr lang="en-US" sz="1600" dirty="0">
              <a:solidFill>
                <a:srgbClr val="0070C0"/>
              </a:solidFill>
              <a:latin typeface="Calibri" panose="020F0502020204030204" pitchFamily="34" charset="0"/>
              <a:cs typeface="Calibri" panose="020F0502020204030204" pitchFamily="34" charset="0"/>
            </a:endParaRPr>
          </a:p>
        </p:txBody>
      </p:sp>
      <p:pic>
        <p:nvPicPr>
          <p:cNvPr id="5" name="Graphic 4" descr="Computer">
            <a:extLst>
              <a:ext uri="{FF2B5EF4-FFF2-40B4-BE49-F238E27FC236}">
                <a16:creationId xmlns:a16="http://schemas.microsoft.com/office/drawing/2014/main" id="{E1554C94-00AE-4E56-8B50-23B406E1B58C}"/>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92919" y="2667000"/>
            <a:ext cx="274320" cy="274320"/>
          </a:xfrm>
          <a:prstGeom prst="rect">
            <a:avLst/>
          </a:prstGeom>
        </p:spPr>
      </p:pic>
      <p:pic>
        <p:nvPicPr>
          <p:cNvPr id="7" name="Graphic 6" descr="Gender">
            <a:extLst>
              <a:ext uri="{FF2B5EF4-FFF2-40B4-BE49-F238E27FC236}">
                <a16:creationId xmlns:a16="http://schemas.microsoft.com/office/drawing/2014/main" id="{F1DDD508-904D-4AE6-8FE0-913D86756B24}"/>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92919" y="3429000"/>
            <a:ext cx="274320" cy="274320"/>
          </a:xfrm>
          <a:prstGeom prst="rect">
            <a:avLst/>
          </a:prstGeom>
        </p:spPr>
      </p:pic>
      <p:pic>
        <p:nvPicPr>
          <p:cNvPr id="9" name="Graphic 8" descr="Burger and drink">
            <a:extLst>
              <a:ext uri="{FF2B5EF4-FFF2-40B4-BE49-F238E27FC236}">
                <a16:creationId xmlns:a16="http://schemas.microsoft.com/office/drawing/2014/main" id="{5174802F-37F0-486F-BEFF-F4ED2C5DEEBC}"/>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492919" y="4191000"/>
            <a:ext cx="274320" cy="274320"/>
          </a:xfrm>
          <a:prstGeom prst="rect">
            <a:avLst/>
          </a:prstGeom>
        </p:spPr>
      </p:pic>
      <p:pic>
        <p:nvPicPr>
          <p:cNvPr id="11" name="Graphic 10" descr="Dollar">
            <a:extLst>
              <a:ext uri="{FF2B5EF4-FFF2-40B4-BE49-F238E27FC236}">
                <a16:creationId xmlns:a16="http://schemas.microsoft.com/office/drawing/2014/main" id="{60D10AE4-387C-4E0B-976F-3946FB91BE50}"/>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2919" y="4931064"/>
            <a:ext cx="228600" cy="228600"/>
          </a:xfrm>
          <a:prstGeom prst="rect">
            <a:avLst/>
          </a:prstGeom>
        </p:spPr>
      </p:pic>
    </p:spTree>
    <p:extLst>
      <p:ext uri="{BB962C8B-B14F-4D97-AF65-F5344CB8AC3E}">
        <p14:creationId xmlns:p14="http://schemas.microsoft.com/office/powerpoint/2010/main" val="4433106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795867"/>
          </a:xfrm>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Developing Interview Questions</a:t>
            </a:r>
          </a:p>
        </p:txBody>
      </p:sp>
      <p:sp>
        <p:nvSpPr>
          <p:cNvPr id="3" name="Content Placeholder 2"/>
          <p:cNvSpPr>
            <a:spLocks noGrp="1"/>
          </p:cNvSpPr>
          <p:nvPr>
            <p:ph idx="1"/>
          </p:nvPr>
        </p:nvSpPr>
        <p:spPr>
          <a:xfrm>
            <a:off x="762000" y="1295400"/>
            <a:ext cx="7239000" cy="5063067"/>
          </a:xfrm>
        </p:spPr>
        <p:txBody>
          <a:bodyPr>
            <a:normAutofit/>
          </a:bodyPr>
          <a:lstStyle/>
          <a:p>
            <a:pPr marL="0" indent="0">
              <a:buNone/>
            </a:pPr>
            <a:r>
              <a:rPr lang="en-US" sz="1800" dirty="0">
                <a:solidFill>
                  <a:srgbClr val="005A9E"/>
                </a:solidFill>
                <a:latin typeface="Calibri" panose="020F0502020204030204" pitchFamily="34" charset="0"/>
                <a:cs typeface="Calibri" panose="020F0502020204030204" pitchFamily="34" charset="0"/>
              </a:rPr>
              <a:t>Before the interviews, the search committee will:</a:t>
            </a: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Develop a list of </a:t>
            </a:r>
            <a:r>
              <a:rPr lang="en-US" sz="1600" b="1" dirty="0">
                <a:solidFill>
                  <a:srgbClr val="005A9E"/>
                </a:solidFill>
                <a:latin typeface="Calibri" panose="020F0502020204030204" pitchFamily="34" charset="0"/>
                <a:cs typeface="Calibri" panose="020F0502020204030204" pitchFamily="34" charset="0"/>
              </a:rPr>
              <a:t>job-related</a:t>
            </a:r>
            <a:r>
              <a:rPr lang="en-US" sz="1600" dirty="0">
                <a:solidFill>
                  <a:srgbClr val="005A9E"/>
                </a:solidFill>
                <a:latin typeface="Calibri" panose="020F0502020204030204" pitchFamily="34" charset="0"/>
                <a:cs typeface="Calibri" panose="020F0502020204030204" pitchFamily="34" charset="0"/>
              </a:rPr>
              <a:t> questions to ask each candidate.</a:t>
            </a:r>
            <a:endParaRPr lang="en-US" sz="1200" dirty="0">
              <a:solidFill>
                <a:srgbClr val="005A9E"/>
              </a:solidFill>
              <a:latin typeface="Calibri" panose="020F0502020204030204" pitchFamily="34" charset="0"/>
              <a:cs typeface="Calibri" panose="020F0502020204030204" pitchFamily="34" charset="0"/>
            </a:endParaRPr>
          </a:p>
          <a:p>
            <a:pPr lvl="1"/>
            <a:r>
              <a:rPr lang="en-US" sz="1600" dirty="0">
                <a:solidFill>
                  <a:srgbClr val="005A9E"/>
                </a:solidFill>
                <a:latin typeface="Calibri" panose="020F0502020204030204" pitchFamily="34" charset="0"/>
                <a:cs typeface="Calibri" panose="020F0502020204030204" pitchFamily="34" charset="0"/>
              </a:rPr>
              <a:t>     Utilize </a:t>
            </a:r>
            <a:r>
              <a:rPr lang="en-US" sz="1600" dirty="0">
                <a:solidFill>
                  <a:srgbClr val="005A9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behavior-based questions </a:t>
            </a:r>
            <a:r>
              <a:rPr lang="en-US" sz="1600" dirty="0">
                <a:solidFill>
                  <a:srgbClr val="005A9E"/>
                </a:solidFill>
                <a:latin typeface="Calibri" panose="020F0502020204030204" pitchFamily="34" charset="0"/>
                <a:cs typeface="Calibri" panose="020F0502020204030204" pitchFamily="34" charset="0"/>
              </a:rPr>
              <a:t>to identify which candidates possess the</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traits and characteristics that you believe are essential for success in the job.</a:t>
            </a:r>
          </a:p>
          <a:p>
            <a:pPr lvl="1"/>
            <a:r>
              <a:rPr lang="en-US" sz="1600" dirty="0">
                <a:solidFill>
                  <a:srgbClr val="005A9E"/>
                </a:solidFill>
                <a:latin typeface="Calibri" panose="020F0502020204030204" pitchFamily="34" charset="0"/>
                <a:cs typeface="Calibri" panose="020F0502020204030204" pitchFamily="34" charset="0"/>
              </a:rPr>
              <a:t>     Avoid using yes-or-no questions as they inhibit your ability to collect critical </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information about the candidate by which you will make your hiring decision. </a:t>
            </a:r>
          </a:p>
          <a:p>
            <a:pPr marL="285750" lvl="1" indent="-285750">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Provide a copy of the interview questions to Talent Acquisition </a:t>
            </a:r>
            <a:r>
              <a:rPr lang="en-US" sz="1600" u="sng" dirty="0">
                <a:solidFill>
                  <a:srgbClr val="005A9E"/>
                </a:solidFill>
                <a:effectLst/>
                <a:latin typeface="Calibri" panose="020F0502020204030204" pitchFamily="34" charset="0"/>
                <a:ea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talentacquisition@psu.edu </a:t>
            </a:r>
            <a:r>
              <a:rPr lang="en-US" sz="1600" dirty="0">
                <a:solidFill>
                  <a:srgbClr val="005A9E"/>
                </a:solidFill>
                <a:latin typeface="Calibri" panose="020F0502020204030204" pitchFamily="34" charset="0"/>
                <a:cs typeface="Calibri" panose="020F0502020204030204" pitchFamily="34" charset="0"/>
              </a:rPr>
              <a:t>for the  Affirmative Action file (see slide 22).</a:t>
            </a: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Consult with your assigned </a:t>
            </a:r>
            <a:r>
              <a:rPr lang="en-US" sz="1600" dirty="0">
                <a:solidFill>
                  <a:srgbClr val="005A9E"/>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Ag HR Consultant</a:t>
            </a:r>
            <a:r>
              <a:rPr lang="en-US" sz="1600" dirty="0">
                <a:solidFill>
                  <a:srgbClr val="005A9E"/>
                </a:solidFill>
                <a:latin typeface="Calibri" panose="020F0502020204030204" pitchFamily="34" charset="0"/>
                <a:cs typeface="Calibri" panose="020F0502020204030204" pitchFamily="34" charset="0"/>
              </a:rPr>
              <a:t> if you wish to utilize pre-</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employment testing and assessments during the interview process.</a:t>
            </a:r>
          </a:p>
          <a:p>
            <a:endParaRPr lang="en-US" sz="1800" dirty="0">
              <a:solidFill>
                <a:srgbClr val="005A9E"/>
              </a:solidFill>
              <a:latin typeface="Calibri" panose="020F0502020204030204" pitchFamily="34" charset="0"/>
              <a:cs typeface="Calibri" panose="020F0502020204030204" pitchFamily="34" charset="0"/>
            </a:endParaRPr>
          </a:p>
          <a:p>
            <a:pPr marL="0" indent="0">
              <a:buNone/>
            </a:pPr>
            <a:r>
              <a:rPr lang="en-US" sz="1800" dirty="0">
                <a:solidFill>
                  <a:srgbClr val="005A9E"/>
                </a:solidFill>
                <a:latin typeface="Calibri" panose="020F0502020204030204" pitchFamily="34" charset="0"/>
                <a:cs typeface="Calibri" panose="020F0502020204030204" pitchFamily="34" charset="0"/>
              </a:rPr>
              <a:t>During the interview, the Search Committee will:</a:t>
            </a: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Keep questions focused on the required competencies, knowledge, abilities, </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qualifications, and experiences of the candidate.</a:t>
            </a: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a:t>
            </a:r>
            <a:r>
              <a:rPr lang="en-US" sz="1600" dirty="0">
                <a:solidFill>
                  <a:srgbClr val="005A9E"/>
                </a:solidFill>
                <a:highlight>
                  <a:srgbClr val="00FFFF"/>
                </a:highlight>
                <a:latin typeface="Calibri" panose="020F0502020204030204" pitchFamily="34" charset="0"/>
                <a:cs typeface="Calibri" panose="020F0502020204030204" pitchFamily="34" charset="0"/>
              </a:rPr>
              <a:t>USE THE SAME INTERVIEW QUESTIONS FOR ALL CANDIDATES</a:t>
            </a:r>
            <a:r>
              <a:rPr lang="en-US" sz="1600" dirty="0">
                <a:solidFill>
                  <a:srgbClr val="005A9E"/>
                </a:solidFill>
                <a:latin typeface="Calibri" panose="020F0502020204030204" pitchFamily="34" charset="0"/>
                <a:cs typeface="Calibri" panose="020F0502020204030204" pitchFamily="34" charset="0"/>
              </a:rPr>
              <a:t>.</a:t>
            </a:r>
          </a:p>
          <a:p>
            <a:pPr>
              <a:buFont typeface="Wingdings" panose="05000000000000000000" pitchFamily="2" charset="2"/>
              <a:buChar char="q"/>
            </a:pPr>
            <a:endParaRPr lang="en-US" sz="1600" dirty="0">
              <a:solidFill>
                <a:srgbClr val="005A9E"/>
              </a:solidFill>
              <a:latin typeface="Calibri" panose="020F0502020204030204" pitchFamily="34" charset="0"/>
              <a:cs typeface="Calibri" panose="020F0502020204030204" pitchFamily="34" charset="0"/>
            </a:endParaRPr>
          </a:p>
          <a:p>
            <a:pPr>
              <a:buFont typeface="Wingdings" panose="05000000000000000000" pitchFamily="2" charset="2"/>
              <a:buChar char="q"/>
            </a:pPr>
            <a:endParaRPr lang="en-US" sz="1600" dirty="0">
              <a:solidFill>
                <a:srgbClr val="005A9E"/>
              </a:solidFill>
              <a:latin typeface="Calibri" panose="020F0502020204030204" pitchFamily="34" charset="0"/>
              <a:cs typeface="Calibri" panose="020F0502020204030204" pitchFamily="34" charset="0"/>
            </a:endParaRPr>
          </a:p>
          <a:p>
            <a:endParaRPr lang="en-US" sz="1600" dirty="0">
              <a:solidFill>
                <a:srgbClr val="005A9E"/>
              </a:solidFill>
              <a:latin typeface="Calibri" panose="020F0502020204030204" pitchFamily="34" charset="0"/>
              <a:cs typeface="Calibri" panose="020F0502020204030204" pitchFamily="34" charset="0"/>
            </a:endParaRPr>
          </a:p>
          <a:p>
            <a:pPr marL="0" indent="0">
              <a:buNone/>
            </a:pPr>
            <a:endParaRPr lang="en-US" dirty="0">
              <a:solidFill>
                <a:srgbClr val="0070C0"/>
              </a:solidFill>
            </a:endParaRPr>
          </a:p>
          <a:p>
            <a:pPr lvl="1">
              <a:buFont typeface="Wingdings" panose="05000000000000000000" pitchFamily="2" charset="2"/>
              <a:buChar char="§"/>
            </a:pPr>
            <a:endParaRPr lang="en-US" dirty="0">
              <a:solidFill>
                <a:srgbClr val="FF0000"/>
              </a:solidFill>
            </a:endParaRPr>
          </a:p>
          <a:p>
            <a:pPr marL="857250" lvl="1"/>
            <a:endParaRPr lang="en-US" dirty="0"/>
          </a:p>
          <a:p>
            <a:pPr marL="571500" lvl="1" indent="0">
              <a:buNone/>
            </a:pPr>
            <a:endParaRPr lang="en-US" dirty="0"/>
          </a:p>
          <a:p>
            <a:pPr marL="857250" lvl="1"/>
            <a:endParaRPr lang="en-US" dirty="0"/>
          </a:p>
          <a:p>
            <a:pPr marL="114300" indent="0">
              <a:buNone/>
            </a:pPr>
            <a:endParaRPr lang="en-US" dirty="0"/>
          </a:p>
          <a:p>
            <a:pPr lvl="2"/>
            <a:endParaRPr lang="en-US" dirty="0"/>
          </a:p>
        </p:txBody>
      </p:sp>
      <p:pic>
        <p:nvPicPr>
          <p:cNvPr id="9" name="Graphic 8" descr="Paperclip">
            <a:extLst>
              <a:ext uri="{FF2B5EF4-FFF2-40B4-BE49-F238E27FC236}">
                <a16:creationId xmlns:a16="http://schemas.microsoft.com/office/drawing/2014/main" id="{14C6ED01-F379-4AFF-BD9C-94546D32D04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3000" y="2061249"/>
            <a:ext cx="274320" cy="274320"/>
          </a:xfrm>
          <a:prstGeom prst="rect">
            <a:avLst/>
          </a:prstGeom>
        </p:spPr>
      </p:pic>
      <p:pic>
        <p:nvPicPr>
          <p:cNvPr id="10" name="Graphic 9" descr="Paperclip">
            <a:extLst>
              <a:ext uri="{FF2B5EF4-FFF2-40B4-BE49-F238E27FC236}">
                <a16:creationId xmlns:a16="http://schemas.microsoft.com/office/drawing/2014/main" id="{215F026A-3DF1-42A3-8E66-5A277C5ADF82}"/>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3000" y="2590800"/>
            <a:ext cx="274320" cy="274320"/>
          </a:xfrm>
          <a:prstGeom prst="rect">
            <a:avLst/>
          </a:prstGeom>
        </p:spPr>
      </p:pic>
    </p:spTree>
    <p:extLst>
      <p:ext uri="{BB962C8B-B14F-4D97-AF65-F5344CB8AC3E}">
        <p14:creationId xmlns:p14="http://schemas.microsoft.com/office/powerpoint/2010/main" val="4996481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719667"/>
          </a:xfrm>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Questions Not Permitted in an Interview</a:t>
            </a:r>
          </a:p>
        </p:txBody>
      </p:sp>
      <p:sp>
        <p:nvSpPr>
          <p:cNvPr id="3" name="Content Placeholder 2"/>
          <p:cNvSpPr>
            <a:spLocks noGrp="1"/>
          </p:cNvSpPr>
          <p:nvPr>
            <p:ph idx="1"/>
          </p:nvPr>
        </p:nvSpPr>
        <p:spPr>
          <a:xfrm>
            <a:off x="609600" y="1371600"/>
            <a:ext cx="8305800" cy="5257800"/>
          </a:xfrm>
        </p:spPr>
        <p:txBody>
          <a:bodyPr>
            <a:normAutofit/>
          </a:bodyPr>
          <a:lstStyle/>
          <a:p>
            <a:pPr marL="0" indent="0">
              <a:buNone/>
            </a:pPr>
            <a:r>
              <a:rPr lang="en-US" sz="1800" dirty="0">
                <a:solidFill>
                  <a:srgbClr val="005A9E"/>
                </a:solidFill>
                <a:highlight>
                  <a:srgbClr val="00FFFF"/>
                </a:highlight>
                <a:latin typeface="Calibri" panose="020F0502020204030204" pitchFamily="34" charset="0"/>
                <a:cs typeface="Calibri" panose="020F0502020204030204" pitchFamily="34" charset="0"/>
              </a:rPr>
              <a:t>The following topics are off-limits and must be avoided during an interview</a:t>
            </a:r>
            <a:r>
              <a:rPr lang="en-US" sz="1800" dirty="0">
                <a:solidFill>
                  <a:srgbClr val="005A9E"/>
                </a:solidFill>
                <a:latin typeface="Calibri" panose="020F0502020204030204" pitchFamily="34" charset="0"/>
                <a:cs typeface="Calibri" panose="020F0502020204030204" pitchFamily="34" charset="0"/>
              </a:rPr>
              <a:t>: </a:t>
            </a:r>
          </a:p>
          <a:p>
            <a:pPr marL="0" indent="0">
              <a:buNone/>
            </a:pPr>
            <a:endParaRPr lang="en-US" sz="1600" dirty="0">
              <a:solidFill>
                <a:srgbClr val="005A9E"/>
              </a:solidFill>
              <a:latin typeface="Calibri" panose="020F0502020204030204" pitchFamily="34" charset="0"/>
              <a:cs typeface="Calibri" panose="020F0502020204030204" pitchFamily="34" charset="0"/>
            </a:endParaRPr>
          </a:p>
          <a:p>
            <a:pPr marL="834390" lvl="3" indent="-285750">
              <a:buClr>
                <a:srgbClr val="005A9E"/>
              </a:buClr>
              <a:buFont typeface="Calibri" panose="020F0502020204030204" pitchFamily="34" charset="0"/>
              <a:buChar char="»"/>
            </a:pPr>
            <a:r>
              <a:rPr lang="en-US" sz="1600" i="0" dirty="0">
                <a:solidFill>
                  <a:srgbClr val="005A9E"/>
                </a:solidFill>
                <a:latin typeface="Calibri" panose="020F0502020204030204" pitchFamily="34" charset="0"/>
                <a:cs typeface="Calibri" panose="020F0502020204030204" pitchFamily="34" charset="0"/>
              </a:rPr>
              <a:t>arrest record</a:t>
            </a:r>
          </a:p>
          <a:p>
            <a:pPr marL="834390" lvl="3" indent="-285750">
              <a:buClr>
                <a:srgbClr val="005A9E"/>
              </a:buClr>
              <a:buFont typeface="Calibri" panose="020F0502020204030204" pitchFamily="34" charset="0"/>
              <a:buChar char="»"/>
            </a:pPr>
            <a:r>
              <a:rPr lang="en-US" sz="1600" i="0" dirty="0">
                <a:solidFill>
                  <a:srgbClr val="005A9E"/>
                </a:solidFill>
                <a:latin typeface="Calibri" panose="020F0502020204030204" pitchFamily="34" charset="0"/>
                <a:cs typeface="Calibri" panose="020F0502020204030204" pitchFamily="34" charset="0"/>
              </a:rPr>
              <a:t>less-than-honorable military discharge</a:t>
            </a:r>
          </a:p>
          <a:p>
            <a:pPr marL="834390" lvl="3" indent="-285750">
              <a:buClr>
                <a:srgbClr val="005A9E"/>
              </a:buClr>
              <a:buFont typeface="Calibri" panose="020F0502020204030204" pitchFamily="34" charset="0"/>
              <a:buChar char="»"/>
            </a:pPr>
            <a:r>
              <a:rPr lang="en-US" sz="1600" i="0" dirty="0">
                <a:solidFill>
                  <a:srgbClr val="005A9E"/>
                </a:solidFill>
                <a:latin typeface="Calibri" panose="020F0502020204030204" pitchFamily="34" charset="0"/>
                <a:cs typeface="Calibri" panose="020F0502020204030204" pitchFamily="34" charset="0"/>
              </a:rPr>
              <a:t>gender</a:t>
            </a:r>
          </a:p>
          <a:p>
            <a:pPr marL="834390" lvl="3" indent="-285750">
              <a:buClr>
                <a:srgbClr val="005A9E"/>
              </a:buClr>
              <a:buFont typeface="Calibri" panose="020F0502020204030204" pitchFamily="34" charset="0"/>
              <a:buChar char="»"/>
            </a:pPr>
            <a:r>
              <a:rPr lang="en-US" sz="1600" i="0" dirty="0">
                <a:solidFill>
                  <a:srgbClr val="005A9E"/>
                </a:solidFill>
                <a:latin typeface="Calibri" panose="020F0502020204030204" pitchFamily="34" charset="0"/>
                <a:cs typeface="Calibri" panose="020F0502020204030204" pitchFamily="34" charset="0"/>
              </a:rPr>
              <a:t>marital status, spousal information (name, education, income)</a:t>
            </a:r>
          </a:p>
          <a:p>
            <a:pPr marL="834390" lvl="3" indent="-285750">
              <a:buClr>
                <a:srgbClr val="005A9E"/>
              </a:buClr>
              <a:buFont typeface="Calibri" panose="020F0502020204030204" pitchFamily="34" charset="0"/>
              <a:buChar char="»"/>
            </a:pPr>
            <a:r>
              <a:rPr lang="en-US" sz="1600" i="0" dirty="0">
                <a:solidFill>
                  <a:srgbClr val="005A9E"/>
                </a:solidFill>
                <a:latin typeface="Calibri" panose="020F0502020204030204" pitchFamily="34" charset="0"/>
                <a:cs typeface="Calibri" panose="020F0502020204030204" pitchFamily="34" charset="0"/>
              </a:rPr>
              <a:t>number and ages of children, childcare management, family plans</a:t>
            </a:r>
          </a:p>
          <a:p>
            <a:pPr marL="834390" lvl="3" indent="-285750">
              <a:buClr>
                <a:srgbClr val="005A9E"/>
              </a:buClr>
              <a:buFont typeface="Calibri" panose="020F0502020204030204" pitchFamily="34" charset="0"/>
              <a:buChar char="»"/>
            </a:pPr>
            <a:r>
              <a:rPr lang="en-US" sz="1600" i="0" dirty="0">
                <a:solidFill>
                  <a:srgbClr val="005A9E"/>
                </a:solidFill>
                <a:latin typeface="Calibri" panose="020F0502020204030204" pitchFamily="34" charset="0"/>
                <a:cs typeface="Calibri" panose="020F0502020204030204" pitchFamily="34" charset="0"/>
              </a:rPr>
              <a:t>place of birth/citizenship</a:t>
            </a:r>
          </a:p>
          <a:p>
            <a:pPr marL="834390" lvl="3" indent="-285750">
              <a:buClr>
                <a:srgbClr val="005A9E"/>
              </a:buClr>
              <a:buFont typeface="Calibri" panose="020F0502020204030204" pitchFamily="34" charset="0"/>
              <a:buChar char="»"/>
            </a:pPr>
            <a:r>
              <a:rPr lang="en-US" sz="1600" i="0" dirty="0">
                <a:solidFill>
                  <a:srgbClr val="005A9E"/>
                </a:solidFill>
                <a:latin typeface="Calibri" panose="020F0502020204030204" pitchFamily="34" charset="0"/>
                <a:cs typeface="Calibri" panose="020F0502020204030204" pitchFamily="34" charset="0"/>
              </a:rPr>
              <a:t>English-language proficiency (speaking, writing), unless required by the job</a:t>
            </a:r>
          </a:p>
          <a:p>
            <a:pPr marL="834390" lvl="3" indent="-285750">
              <a:buClr>
                <a:srgbClr val="005A9E"/>
              </a:buClr>
              <a:buFont typeface="Calibri" panose="020F0502020204030204" pitchFamily="34" charset="0"/>
              <a:buChar char="»"/>
            </a:pPr>
            <a:r>
              <a:rPr lang="en-US" sz="1600" i="0" dirty="0">
                <a:solidFill>
                  <a:srgbClr val="005A9E"/>
                </a:solidFill>
                <a:latin typeface="Calibri" panose="020F0502020204030204" pitchFamily="34" charset="0"/>
                <a:cs typeface="Calibri" panose="020F0502020204030204" pitchFamily="34" charset="0"/>
              </a:rPr>
              <a:t>other languages spoken, unless required by the job</a:t>
            </a:r>
          </a:p>
          <a:p>
            <a:pPr marL="834390" lvl="3" indent="-285750">
              <a:buClr>
                <a:srgbClr val="005A9E"/>
              </a:buClr>
              <a:buFont typeface="Calibri" panose="020F0502020204030204" pitchFamily="34" charset="0"/>
              <a:buChar char="»"/>
            </a:pPr>
            <a:r>
              <a:rPr lang="en-US" sz="1600" i="0" dirty="0">
                <a:solidFill>
                  <a:srgbClr val="005A9E"/>
                </a:solidFill>
                <a:latin typeface="Calibri" panose="020F0502020204030204" pitchFamily="34" charset="0"/>
                <a:cs typeface="Calibri" panose="020F0502020204030204" pitchFamily="34" charset="0"/>
              </a:rPr>
              <a:t>disabilities, handicaps, prior illnesses and accidents</a:t>
            </a:r>
          </a:p>
          <a:p>
            <a:pPr marL="834390" lvl="3" indent="-285750">
              <a:buClr>
                <a:srgbClr val="005A9E"/>
              </a:buClr>
              <a:buFont typeface="Calibri" panose="020F0502020204030204" pitchFamily="34" charset="0"/>
              <a:buChar char="»"/>
            </a:pPr>
            <a:r>
              <a:rPr lang="en-US" sz="1600" i="0" dirty="0">
                <a:solidFill>
                  <a:srgbClr val="005A9E"/>
                </a:solidFill>
                <a:latin typeface="Calibri" panose="020F0502020204030204" pitchFamily="34" charset="0"/>
                <a:cs typeface="Calibri" panose="020F0502020204030204" pitchFamily="34" charset="0"/>
              </a:rPr>
              <a:t>age or date of high school graduation</a:t>
            </a:r>
          </a:p>
          <a:p>
            <a:pPr marL="834390" lvl="3" indent="-285750">
              <a:buClr>
                <a:srgbClr val="005A9E"/>
              </a:buClr>
              <a:buFont typeface="Calibri" panose="020F0502020204030204" pitchFamily="34" charset="0"/>
              <a:buChar char="»"/>
            </a:pPr>
            <a:r>
              <a:rPr lang="en-US" sz="1600" i="0" dirty="0">
                <a:solidFill>
                  <a:srgbClr val="005A9E"/>
                </a:solidFill>
                <a:latin typeface="Calibri" panose="020F0502020204030204" pitchFamily="34" charset="0"/>
                <a:cs typeface="Calibri" panose="020F0502020204030204" pitchFamily="34" charset="0"/>
              </a:rPr>
              <a:t>weight</a:t>
            </a:r>
          </a:p>
          <a:p>
            <a:pPr marL="834390" lvl="3" indent="-285750">
              <a:buClr>
                <a:srgbClr val="005A9E"/>
              </a:buClr>
              <a:buFont typeface="Calibri" panose="020F0502020204030204" pitchFamily="34" charset="0"/>
              <a:buChar char="»"/>
            </a:pPr>
            <a:r>
              <a:rPr lang="en-US" sz="1600" i="0" dirty="0">
                <a:solidFill>
                  <a:srgbClr val="005A9E"/>
                </a:solidFill>
                <a:latin typeface="Calibri" panose="020F0502020204030204" pitchFamily="34" charset="0"/>
                <a:cs typeface="Calibri" panose="020F0502020204030204" pitchFamily="34" charset="0"/>
              </a:rPr>
              <a:t>religion/church affiliation</a:t>
            </a:r>
          </a:p>
          <a:p>
            <a:pPr marL="834390" lvl="3" indent="-285750">
              <a:buClr>
                <a:srgbClr val="005A9E"/>
              </a:buClr>
              <a:buFont typeface="Calibri" panose="020F0502020204030204" pitchFamily="34" charset="0"/>
              <a:buChar char="»"/>
            </a:pPr>
            <a:r>
              <a:rPr lang="en-US" sz="1600" i="0" dirty="0">
                <a:solidFill>
                  <a:srgbClr val="005A9E"/>
                </a:solidFill>
                <a:latin typeface="Calibri" panose="020F0502020204030204" pitchFamily="34" charset="0"/>
                <a:cs typeface="Calibri" panose="020F0502020204030204" pitchFamily="34" charset="0"/>
              </a:rPr>
              <a:t>participation in social organizations  </a:t>
            </a:r>
          </a:p>
          <a:p>
            <a:pPr lvl="1"/>
            <a:endParaRPr lang="en-US" dirty="0">
              <a:solidFill>
                <a:srgbClr val="0070C0"/>
              </a:solidFill>
            </a:endParaRPr>
          </a:p>
        </p:txBody>
      </p:sp>
    </p:spTree>
    <p:extLst>
      <p:ext uri="{BB962C8B-B14F-4D97-AF65-F5344CB8AC3E}">
        <p14:creationId xmlns:p14="http://schemas.microsoft.com/office/powerpoint/2010/main" val="12816994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567267"/>
          </a:xfrm>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Interview Methods</a:t>
            </a:r>
          </a:p>
        </p:txBody>
      </p:sp>
      <p:sp>
        <p:nvSpPr>
          <p:cNvPr id="3" name="Content Placeholder 2"/>
          <p:cNvSpPr>
            <a:spLocks noGrp="1"/>
          </p:cNvSpPr>
          <p:nvPr>
            <p:ph idx="1"/>
          </p:nvPr>
        </p:nvSpPr>
        <p:spPr>
          <a:xfrm>
            <a:off x="507206" y="1523999"/>
            <a:ext cx="8065294" cy="4953001"/>
          </a:xfrm>
        </p:spPr>
        <p:txBody>
          <a:bodyPr>
            <a:normAutofit/>
          </a:bodyPr>
          <a:lstStyle/>
          <a:p>
            <a:pPr>
              <a:buClr>
                <a:srgbClr val="005A9E"/>
              </a:buClr>
              <a:buFont typeface="Wingdings" panose="05000000000000000000" pitchFamily="2" charset="2"/>
              <a:buChar char="q"/>
            </a:pPr>
            <a:r>
              <a:rPr lang="en-US" sz="1900" dirty="0">
                <a:solidFill>
                  <a:srgbClr val="005A9E"/>
                </a:solidFill>
                <a:latin typeface="Calibri" panose="020F0502020204030204" pitchFamily="34" charset="0"/>
                <a:cs typeface="Calibri" panose="020F0502020204030204" pitchFamily="34" charset="0"/>
              </a:rPr>
              <a:t> Screening Interview</a:t>
            </a:r>
            <a:br>
              <a:rPr lang="en-US" sz="1900" dirty="0">
                <a:solidFill>
                  <a:srgbClr val="005A9E"/>
                </a:solidFill>
                <a:latin typeface="Calibri" panose="020F0502020204030204" pitchFamily="34" charset="0"/>
                <a:cs typeface="Calibri" panose="020F0502020204030204" pitchFamily="34" charset="0"/>
              </a:rPr>
            </a:br>
            <a:r>
              <a:rPr lang="en-US" sz="1900" dirty="0">
                <a:solidFill>
                  <a:srgbClr val="005A9E"/>
                </a:solidFill>
                <a:latin typeface="Calibri" panose="020F0502020204030204" pitchFamily="34" charset="0"/>
                <a:cs typeface="Calibri" panose="020F0502020204030204" pitchFamily="34" charset="0"/>
              </a:rPr>
              <a:t>          This first-round interview is conducted to determine whether the </a:t>
            </a:r>
            <a:br>
              <a:rPr lang="en-US" sz="1900" dirty="0">
                <a:solidFill>
                  <a:srgbClr val="005A9E"/>
                </a:solidFill>
                <a:latin typeface="Calibri" panose="020F0502020204030204" pitchFamily="34" charset="0"/>
                <a:cs typeface="Calibri" panose="020F0502020204030204" pitchFamily="34" charset="0"/>
              </a:rPr>
            </a:br>
            <a:r>
              <a:rPr lang="en-US" sz="1900" dirty="0">
                <a:solidFill>
                  <a:srgbClr val="005A9E"/>
                </a:solidFill>
                <a:latin typeface="Calibri" panose="020F0502020204030204" pitchFamily="34" charset="0"/>
                <a:cs typeface="Calibri" panose="020F0502020204030204" pitchFamily="34" charset="0"/>
              </a:rPr>
              <a:t>          applicant has the necessary qualifications.</a:t>
            </a:r>
          </a:p>
          <a:p>
            <a:pPr>
              <a:buClr>
                <a:srgbClr val="005A9E"/>
              </a:buClr>
              <a:buFont typeface="Wingdings" panose="05000000000000000000" pitchFamily="2" charset="2"/>
              <a:buChar char="q"/>
            </a:pPr>
            <a:r>
              <a:rPr lang="en-US" sz="1900" dirty="0">
                <a:solidFill>
                  <a:srgbClr val="005A9E"/>
                </a:solidFill>
                <a:latin typeface="Calibri" panose="020F0502020204030204" pitchFamily="34" charset="0"/>
                <a:cs typeface="Calibri" panose="020F0502020204030204" pitchFamily="34" charset="0"/>
              </a:rPr>
              <a:t> Phone Interview</a:t>
            </a:r>
            <a:br>
              <a:rPr lang="en-US" sz="1900" dirty="0">
                <a:solidFill>
                  <a:srgbClr val="005A9E"/>
                </a:solidFill>
                <a:latin typeface="Calibri" panose="020F0502020204030204" pitchFamily="34" charset="0"/>
                <a:cs typeface="Calibri" panose="020F0502020204030204" pitchFamily="34" charset="0"/>
              </a:rPr>
            </a:br>
            <a:br>
              <a:rPr lang="en-US" sz="1900" dirty="0">
                <a:solidFill>
                  <a:srgbClr val="005A9E"/>
                </a:solidFill>
                <a:latin typeface="Calibri" panose="020F0502020204030204" pitchFamily="34" charset="0"/>
                <a:cs typeface="Calibri" panose="020F0502020204030204" pitchFamily="34" charset="0"/>
              </a:rPr>
            </a:br>
            <a:endParaRPr lang="en-US" sz="1900" dirty="0">
              <a:solidFill>
                <a:srgbClr val="005A9E"/>
              </a:solidFill>
              <a:latin typeface="Calibri" panose="020F0502020204030204" pitchFamily="34" charset="0"/>
              <a:cs typeface="Calibri" panose="020F0502020204030204" pitchFamily="34" charset="0"/>
            </a:endParaRPr>
          </a:p>
          <a:p>
            <a:pPr>
              <a:buClr>
                <a:srgbClr val="005A9E"/>
              </a:buClr>
              <a:buFont typeface="Wingdings" panose="05000000000000000000" pitchFamily="2" charset="2"/>
              <a:buChar char="q"/>
            </a:pPr>
            <a:r>
              <a:rPr lang="en-US" sz="1900" dirty="0">
                <a:solidFill>
                  <a:srgbClr val="005A9E"/>
                </a:solidFill>
                <a:latin typeface="Calibri" panose="020F0502020204030204" pitchFamily="34" charset="0"/>
                <a:cs typeface="Calibri" panose="020F0502020204030204" pitchFamily="34" charset="0"/>
              </a:rPr>
              <a:t> Skype/Zoom Interview</a:t>
            </a:r>
            <a:br>
              <a:rPr lang="en-US" sz="1900" dirty="0">
                <a:solidFill>
                  <a:srgbClr val="005A9E"/>
                </a:solidFill>
                <a:latin typeface="Calibri" panose="020F0502020204030204" pitchFamily="34" charset="0"/>
                <a:cs typeface="Calibri" panose="020F0502020204030204" pitchFamily="34" charset="0"/>
              </a:rPr>
            </a:br>
            <a:r>
              <a:rPr lang="en-US" sz="1900" dirty="0">
                <a:solidFill>
                  <a:srgbClr val="005A9E"/>
                </a:solidFill>
                <a:latin typeface="Calibri" panose="020F0502020204030204" pitchFamily="34" charset="0"/>
                <a:cs typeface="Calibri" panose="020F0502020204030204" pitchFamily="34" charset="0"/>
              </a:rPr>
              <a:t>           Remember to discuss accommodations with the interviewee (slide 15).</a:t>
            </a:r>
            <a:br>
              <a:rPr lang="en-US" sz="1900" dirty="0">
                <a:solidFill>
                  <a:srgbClr val="005A9E"/>
                </a:solidFill>
                <a:latin typeface="Calibri" panose="020F0502020204030204" pitchFamily="34" charset="0"/>
                <a:cs typeface="Calibri" panose="020F0502020204030204" pitchFamily="34" charset="0"/>
              </a:rPr>
            </a:br>
            <a:endParaRPr lang="en-US" sz="1900" dirty="0">
              <a:solidFill>
                <a:srgbClr val="005A9E"/>
              </a:solidFill>
              <a:latin typeface="Calibri" panose="020F0502020204030204" pitchFamily="34" charset="0"/>
              <a:cs typeface="Calibri" panose="020F0502020204030204" pitchFamily="34" charset="0"/>
            </a:endParaRPr>
          </a:p>
          <a:p>
            <a:pPr>
              <a:buClr>
                <a:srgbClr val="005A9E"/>
              </a:buClr>
              <a:buFont typeface="Wingdings" panose="05000000000000000000" pitchFamily="2" charset="2"/>
              <a:buChar char="q"/>
            </a:pPr>
            <a:r>
              <a:rPr lang="en-US" sz="1900" dirty="0">
                <a:solidFill>
                  <a:srgbClr val="005A9E"/>
                </a:solidFill>
                <a:latin typeface="Calibri" panose="020F0502020204030204" pitchFamily="34" charset="0"/>
                <a:cs typeface="Calibri" panose="020F0502020204030204" pitchFamily="34" charset="0"/>
              </a:rPr>
              <a:t> Candidate Presentation</a:t>
            </a:r>
            <a:br>
              <a:rPr lang="en-US" sz="1900" dirty="0">
                <a:solidFill>
                  <a:srgbClr val="005A9E"/>
                </a:solidFill>
                <a:latin typeface="Calibri" panose="020F0502020204030204" pitchFamily="34" charset="0"/>
                <a:cs typeface="Calibri" panose="020F0502020204030204" pitchFamily="34" charset="0"/>
              </a:rPr>
            </a:br>
            <a:r>
              <a:rPr lang="en-US" sz="1900" dirty="0">
                <a:solidFill>
                  <a:srgbClr val="005A9E"/>
                </a:solidFill>
                <a:latin typeface="Calibri" panose="020F0502020204030204" pitchFamily="34" charset="0"/>
                <a:cs typeface="Calibri" panose="020F0502020204030204" pitchFamily="34" charset="0"/>
              </a:rPr>
              <a:t>           You must obtain written approval from an interviewee before recording</a:t>
            </a:r>
            <a:br>
              <a:rPr lang="en-US" sz="1900" dirty="0">
                <a:solidFill>
                  <a:srgbClr val="005A9E"/>
                </a:solidFill>
                <a:latin typeface="Calibri" panose="020F0502020204030204" pitchFamily="34" charset="0"/>
                <a:cs typeface="Calibri" panose="020F0502020204030204" pitchFamily="34" charset="0"/>
              </a:rPr>
            </a:br>
            <a:r>
              <a:rPr lang="en-US" sz="1900" dirty="0">
                <a:solidFill>
                  <a:srgbClr val="005A9E"/>
                </a:solidFill>
                <a:latin typeface="Calibri" panose="020F0502020204030204" pitchFamily="34" charset="0"/>
                <a:cs typeface="Calibri" panose="020F0502020204030204" pitchFamily="34" charset="0"/>
              </a:rPr>
              <a:t>           a presentation (see slide #19)</a:t>
            </a:r>
          </a:p>
          <a:p>
            <a:pPr>
              <a:buClr>
                <a:srgbClr val="005A9E"/>
              </a:buClr>
              <a:buFont typeface="Wingdings" panose="05000000000000000000" pitchFamily="2" charset="2"/>
              <a:buChar char="q"/>
            </a:pPr>
            <a:r>
              <a:rPr lang="en-US" sz="1900" dirty="0">
                <a:solidFill>
                  <a:srgbClr val="005A9E"/>
                </a:solidFill>
                <a:latin typeface="Calibri" panose="020F0502020204030204" pitchFamily="34" charset="0"/>
                <a:cs typeface="Calibri" panose="020F0502020204030204" pitchFamily="34" charset="0"/>
              </a:rPr>
              <a:t> In-Person Interview</a:t>
            </a:r>
          </a:p>
          <a:p>
            <a:pPr marL="0" indent="0">
              <a:buClr>
                <a:srgbClr val="005A9E"/>
              </a:buClr>
              <a:buNone/>
            </a:pPr>
            <a:endParaRPr lang="en-US" sz="1900" i="1" dirty="0">
              <a:solidFill>
                <a:srgbClr val="005A9E"/>
              </a:solidFill>
              <a:latin typeface="Calibri" panose="020F0502020204030204" pitchFamily="34" charset="0"/>
              <a:cs typeface="Calibri" panose="020F0502020204030204" pitchFamily="34" charset="0"/>
            </a:endParaRPr>
          </a:p>
          <a:p>
            <a:pPr marL="0" indent="0">
              <a:buClr>
                <a:srgbClr val="005A9E"/>
              </a:buClr>
              <a:buNone/>
            </a:pPr>
            <a:r>
              <a:rPr lang="en-US" sz="1900" i="1" dirty="0">
                <a:solidFill>
                  <a:srgbClr val="005A9E"/>
                </a:solidFill>
                <a:latin typeface="Calibri" panose="020F0502020204030204" pitchFamily="34" charset="0"/>
                <a:cs typeface="Calibri" panose="020F0502020204030204" pitchFamily="34" charset="0"/>
              </a:rPr>
              <a:t>Please note: </a:t>
            </a:r>
            <a:r>
              <a:rPr lang="en-US" sz="1900" i="1" dirty="0">
                <a:solidFill>
                  <a:srgbClr val="005A9E"/>
                </a:solidFill>
                <a:highlight>
                  <a:srgbClr val="00FFFF"/>
                </a:highlight>
                <a:latin typeface="Calibri" panose="020F0502020204030204" pitchFamily="34" charset="0"/>
                <a:cs typeface="Calibri" panose="020F0502020204030204" pitchFamily="34" charset="0"/>
              </a:rPr>
              <a:t>All candidates must be offered interviews via the same method</a:t>
            </a:r>
            <a:r>
              <a:rPr lang="en-US" sz="1900" i="1" dirty="0">
                <a:solidFill>
                  <a:srgbClr val="005A9E"/>
                </a:solidFill>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10577688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719667"/>
          </a:xfrm>
        </p:spPr>
        <p:txBody>
          <a:bodyPr>
            <a:noAutofit/>
          </a:bodyPr>
          <a:lstStyle/>
          <a:p>
            <a:r>
              <a:rPr lang="en-US" sz="3200" u="sng" dirty="0">
                <a:solidFill>
                  <a:srgbClr val="005A9E"/>
                </a:solidFill>
                <a:latin typeface="Calibri" panose="020F0502020204030204" pitchFamily="34" charset="0"/>
                <a:cs typeface="Calibri" panose="020F0502020204030204" pitchFamily="34" charset="0"/>
              </a:rPr>
              <a:t>Documenting the Interview</a:t>
            </a:r>
          </a:p>
        </p:txBody>
      </p:sp>
      <p:sp>
        <p:nvSpPr>
          <p:cNvPr id="3" name="Content Placeholder 2"/>
          <p:cNvSpPr>
            <a:spLocks noGrp="1"/>
          </p:cNvSpPr>
          <p:nvPr>
            <p:ph idx="1"/>
          </p:nvPr>
        </p:nvSpPr>
        <p:spPr>
          <a:xfrm>
            <a:off x="507206" y="1295400"/>
            <a:ext cx="8065294" cy="5181599"/>
          </a:xfrm>
        </p:spPr>
        <p:txBody>
          <a:bodyPr>
            <a:normAutofit/>
          </a:bodyPr>
          <a:lstStyle/>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For staff positions, an </a:t>
            </a:r>
            <a:r>
              <a:rPr lang="en-US" sz="1600" dirty="0">
                <a:solidFill>
                  <a:srgbClr val="005A9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interview scorecard</a:t>
            </a:r>
            <a:r>
              <a:rPr lang="en-US" sz="1600" dirty="0">
                <a:solidFill>
                  <a:srgbClr val="005A9E"/>
                </a:solidFill>
                <a:latin typeface="Calibri" panose="020F0502020204030204" pitchFamily="34" charset="0"/>
                <a:cs typeface="Calibri" panose="020F0502020204030204" pitchFamily="34" charset="0"/>
              </a:rPr>
              <a:t> (see slide 20) should be used to document the interviews. The score cards should contain only job-related information. </a:t>
            </a:r>
            <a:r>
              <a:rPr lang="en-US" sz="1600" i="1" dirty="0">
                <a:solidFill>
                  <a:srgbClr val="005A9E"/>
                </a:solidFill>
                <a:highlight>
                  <a:srgbClr val="00FFFF"/>
                </a:highlight>
                <a:latin typeface="Calibri" panose="020F0502020204030204" pitchFamily="34" charset="0"/>
                <a:cs typeface="Calibri" panose="020F0502020204030204" pitchFamily="34" charset="0"/>
              </a:rPr>
              <a:t>Do not include personal information</a:t>
            </a:r>
            <a:r>
              <a:rPr lang="en-US" sz="1600" i="1" dirty="0">
                <a:solidFill>
                  <a:srgbClr val="005A9E"/>
                </a:solidFill>
                <a:latin typeface="Calibri" panose="020F0502020204030204" pitchFamily="34" charset="0"/>
                <a:cs typeface="Calibri" panose="020F0502020204030204" pitchFamily="34" charset="0"/>
              </a:rPr>
              <a:t>.</a:t>
            </a: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Interview notes are legal documents and must be submitted to Talent Acquisition at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4"/>
              </a:rPr>
              <a:t>talentacquisition@psu.edu </a:t>
            </a:r>
            <a:r>
              <a:rPr lang="en-US" sz="1600" dirty="0">
                <a:solidFill>
                  <a:srgbClr val="005A9E"/>
                </a:solidFill>
                <a:latin typeface="Calibri" panose="020F0502020204030204" pitchFamily="34" charset="0"/>
                <a:cs typeface="Calibri" panose="020F0502020204030204" pitchFamily="34" charset="0"/>
              </a:rPr>
              <a:t>for the Affirmative Action file (see slide 22). </a:t>
            </a: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Recording interviews is not permitted unless all parties to the conversation have consented:</a:t>
            </a:r>
            <a:br>
              <a:rPr lang="en-US" sz="1600" dirty="0">
                <a:solidFill>
                  <a:srgbClr val="005A9E"/>
                </a:solidFill>
                <a:latin typeface="Calibri" panose="020F0502020204030204" pitchFamily="34" charset="0"/>
                <a:cs typeface="Calibri" panose="020F0502020204030204" pitchFamily="34" charset="0"/>
              </a:rPr>
            </a:br>
            <a:br>
              <a:rPr lang="en-US" sz="1600" dirty="0">
                <a:solidFill>
                  <a:srgbClr val="005A9E"/>
                </a:solidFill>
                <a:latin typeface="Calibri" panose="020F0502020204030204" pitchFamily="34" charset="0"/>
                <a:cs typeface="Calibri" panose="020F0502020204030204" pitchFamily="34" charset="0"/>
              </a:rPr>
            </a:b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a:t>
            </a:r>
            <a:r>
              <a:rPr lang="en-US" sz="1600" dirty="0">
                <a:solidFill>
                  <a:srgbClr val="005A9E"/>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Two-Party Consent Law</a:t>
            </a:r>
            <a:br>
              <a:rPr lang="en-US" sz="1600" dirty="0">
                <a:solidFill>
                  <a:srgbClr val="005A9E"/>
                </a:solidFill>
                <a:latin typeface="Calibri" panose="020F0502020204030204" pitchFamily="34" charset="0"/>
                <a:cs typeface="Calibri" panose="020F0502020204030204" pitchFamily="34" charset="0"/>
              </a:rPr>
            </a:b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a:t>
            </a:r>
            <a:r>
              <a:rPr lang="en-US" sz="1600" dirty="0">
                <a:solidFill>
                  <a:srgbClr val="005A9E"/>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AD53 University Privacy Policy</a:t>
            </a:r>
            <a:br>
              <a:rPr lang="en-US" sz="1600" dirty="0">
                <a:solidFill>
                  <a:srgbClr val="005A9E"/>
                </a:solidFill>
                <a:latin typeface="Calibri" panose="020F0502020204030204" pitchFamily="34" charset="0"/>
                <a:cs typeface="Calibri" panose="020F0502020204030204" pitchFamily="34" charset="0"/>
              </a:rPr>
            </a:b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a:t>
            </a:r>
            <a:r>
              <a:rPr lang="en-US" sz="1600" dirty="0">
                <a:solidFill>
                  <a:srgbClr val="005A9E"/>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Pennsylvania Wiretapping Law</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marL="285750" lvl="1" indent="-285750"/>
            <a:endParaRPr lang="en-US" sz="1600" i="1" dirty="0">
              <a:solidFill>
                <a:srgbClr val="005A9E"/>
              </a:solidFill>
              <a:latin typeface="Calibri" panose="020F0502020204030204" pitchFamily="34" charset="0"/>
              <a:cs typeface="Calibri" panose="020F0502020204030204" pitchFamily="34" charset="0"/>
            </a:endParaRPr>
          </a:p>
          <a:p>
            <a:pPr marL="285750" lvl="1" indent="-285750"/>
            <a:r>
              <a:rPr lang="en-US" sz="1600" i="1" dirty="0">
                <a:solidFill>
                  <a:srgbClr val="005A9E"/>
                </a:solidFill>
                <a:latin typeface="Calibri" panose="020F0502020204030204" pitchFamily="34" charset="0"/>
                <a:cs typeface="Calibri" panose="020F0502020204030204" pitchFamily="34" charset="0"/>
              </a:rPr>
              <a:t>Failure to abide by these laws and policies can result in criminal penalties and termination of employment. </a:t>
            </a:r>
          </a:p>
          <a:p>
            <a:pPr marL="285750" lvl="1" indent="-285750"/>
            <a:endParaRPr lang="en-US" sz="1600" i="1" dirty="0">
              <a:solidFill>
                <a:srgbClr val="005A9E"/>
              </a:solidFill>
              <a:latin typeface="Calibri" panose="020F0502020204030204" pitchFamily="34" charset="0"/>
              <a:cs typeface="Calibri" panose="020F0502020204030204" pitchFamily="34" charset="0"/>
            </a:endParaRPr>
          </a:p>
          <a:p>
            <a:endParaRPr lang="en-US" sz="1600" i="1" dirty="0">
              <a:solidFill>
                <a:srgbClr val="005A9E"/>
              </a:solidFill>
              <a:latin typeface="Calibri" panose="020F0502020204030204" pitchFamily="34" charset="0"/>
              <a:cs typeface="Calibri" panose="020F0502020204030204" pitchFamily="34" charset="0"/>
            </a:endParaRPr>
          </a:p>
        </p:txBody>
      </p:sp>
      <p:pic>
        <p:nvPicPr>
          <p:cNvPr id="5" name="Graphic 4" descr="Bookmark">
            <a:extLst>
              <a:ext uri="{FF2B5EF4-FFF2-40B4-BE49-F238E27FC236}">
                <a16:creationId xmlns:a16="http://schemas.microsoft.com/office/drawing/2014/main" id="{A98153E7-DDA2-42B8-B9B9-A16F6BFAEAB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04175" y="3291840"/>
            <a:ext cx="274320" cy="274320"/>
          </a:xfrm>
          <a:prstGeom prst="rect">
            <a:avLst/>
          </a:prstGeom>
        </p:spPr>
      </p:pic>
      <p:pic>
        <p:nvPicPr>
          <p:cNvPr id="6" name="Graphic 5" descr="Bookmark">
            <a:extLst>
              <a:ext uri="{FF2B5EF4-FFF2-40B4-BE49-F238E27FC236}">
                <a16:creationId xmlns:a16="http://schemas.microsoft.com/office/drawing/2014/main" id="{E9A002D7-A856-4339-9F39-067F1F632BB0}"/>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04175" y="3709555"/>
            <a:ext cx="274320" cy="274320"/>
          </a:xfrm>
          <a:prstGeom prst="rect">
            <a:avLst/>
          </a:prstGeom>
        </p:spPr>
      </p:pic>
      <p:pic>
        <p:nvPicPr>
          <p:cNvPr id="7" name="Graphic 6" descr="Bookmark">
            <a:extLst>
              <a:ext uri="{FF2B5EF4-FFF2-40B4-BE49-F238E27FC236}">
                <a16:creationId xmlns:a16="http://schemas.microsoft.com/office/drawing/2014/main" id="{18497863-0618-45AD-AFA6-AC600E1A079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304175" y="4114800"/>
            <a:ext cx="274320" cy="274320"/>
          </a:xfrm>
          <a:prstGeom prst="rect">
            <a:avLst/>
          </a:prstGeom>
        </p:spPr>
      </p:pic>
    </p:spTree>
    <p:extLst>
      <p:ext uri="{BB962C8B-B14F-4D97-AF65-F5344CB8AC3E}">
        <p14:creationId xmlns:p14="http://schemas.microsoft.com/office/powerpoint/2010/main" val="426548177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576291-DFBD-43BC-91CC-19F51F1C92AC}"/>
              </a:ext>
            </a:extLst>
          </p:cNvPr>
          <p:cNvSpPr>
            <a:spLocks noGrp="1"/>
          </p:cNvSpPr>
          <p:nvPr>
            <p:ph type="title"/>
          </p:nvPr>
        </p:nvSpPr>
        <p:spPr/>
        <p:txBody>
          <a:bodyPr/>
          <a:lstStyle/>
          <a:p>
            <a:endParaRPr lang="en-US" dirty="0"/>
          </a:p>
        </p:txBody>
      </p:sp>
      <p:pic>
        <p:nvPicPr>
          <p:cNvPr id="4" name="Content Placeholder 3">
            <a:extLst>
              <a:ext uri="{FF2B5EF4-FFF2-40B4-BE49-F238E27FC236}">
                <a16:creationId xmlns:a16="http://schemas.microsoft.com/office/drawing/2014/main" id="{73590E7E-6B8C-4C36-B6B5-D1045F0DCE28}"/>
              </a:ext>
            </a:extLst>
          </p:cNvPr>
          <p:cNvPicPr>
            <a:picLocks noGrp="1" noChangeAspect="1"/>
          </p:cNvPicPr>
          <p:nvPr>
            <p:ph idx="1"/>
          </p:nvPr>
        </p:nvPicPr>
        <p:blipFill>
          <a:blip r:embed="rId2"/>
          <a:stretch>
            <a:fillRect/>
          </a:stretch>
        </p:blipFill>
        <p:spPr>
          <a:xfrm>
            <a:off x="492919" y="499533"/>
            <a:ext cx="8158162" cy="6129867"/>
          </a:xfrm>
          <a:prstGeom prst="rect">
            <a:avLst/>
          </a:prstGeom>
        </p:spPr>
      </p:pic>
    </p:spTree>
    <p:extLst>
      <p:ext uri="{BB962C8B-B14F-4D97-AF65-F5344CB8AC3E}">
        <p14:creationId xmlns:p14="http://schemas.microsoft.com/office/powerpoint/2010/main" val="22696341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1253067"/>
          </a:xfrm>
        </p:spPr>
        <p:txBody>
          <a:bodyPr>
            <a:normAutofit/>
          </a:bodyPr>
          <a:lstStyle/>
          <a:p>
            <a:pPr algn="ctr"/>
            <a:r>
              <a:rPr lang="en-US" sz="5400" u="sng" dirty="0">
                <a:solidFill>
                  <a:srgbClr val="005A9E"/>
                </a:solidFill>
                <a:latin typeface="Calibri" panose="020F0502020204030204" pitchFamily="34" charset="0"/>
                <a:cs typeface="Calibri" panose="020F0502020204030204" pitchFamily="34" charset="0"/>
              </a:rPr>
              <a:t>Hiring Information</a:t>
            </a:r>
          </a:p>
        </p:txBody>
      </p:sp>
      <p:pic>
        <p:nvPicPr>
          <p:cNvPr id="1027" name="Picture 3" descr="C:\Users\elj10\AppData\Local\Microsoft\Windows\Temporary Internet Files\Content.IE5\P3CWFM2U\were-hiring-e1363798067829[1].png"/>
          <p:cNvPicPr>
            <a:picLocks noChangeAspect="1" noChangeArrowheads="1"/>
          </p:cNvPicPr>
          <p:nvPr/>
        </p:nvPicPr>
        <p:blipFill>
          <a:blip r:embed="rId2">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3276600" y="1752600"/>
            <a:ext cx="2857500" cy="286702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81000" y="5257800"/>
            <a:ext cx="8455152" cy="707886"/>
          </a:xfrm>
          <a:prstGeom prst="rect">
            <a:avLst/>
          </a:prstGeom>
          <a:noFill/>
        </p:spPr>
        <p:txBody>
          <a:bodyPr wrap="square" rtlCol="0">
            <a:spAutoFit/>
          </a:bodyPr>
          <a:lstStyle/>
          <a:p>
            <a:pPr algn="ctr"/>
            <a:r>
              <a:rPr lang="en-US" sz="2000" dirty="0">
                <a:solidFill>
                  <a:srgbClr val="005A9E"/>
                </a:solidFill>
                <a:latin typeface="Calibri" panose="020F0502020204030204" pitchFamily="34" charset="0"/>
                <a:cs typeface="Calibri" panose="020F0502020204030204" pitchFamily="34" charset="0"/>
              </a:rPr>
              <a:t>Visit the College of Agricultural HR website to review</a:t>
            </a:r>
          </a:p>
          <a:p>
            <a:pPr algn="ctr"/>
            <a:r>
              <a:rPr lang="en-US" sz="2000" dirty="0">
                <a:solidFill>
                  <a:srgbClr val="005A9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Hiring Procedures for the College of Ag</a:t>
            </a:r>
            <a:endParaRPr lang="en-US" sz="2000" dirty="0">
              <a:solidFill>
                <a:srgbClr val="005A9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140120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598889"/>
          </a:xfrm>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Conducting Reference Checks</a:t>
            </a:r>
          </a:p>
        </p:txBody>
      </p:sp>
      <p:sp>
        <p:nvSpPr>
          <p:cNvPr id="3" name="Content Placeholder 2"/>
          <p:cNvSpPr>
            <a:spLocks noGrp="1"/>
          </p:cNvSpPr>
          <p:nvPr>
            <p:ph idx="1"/>
          </p:nvPr>
        </p:nvSpPr>
        <p:spPr>
          <a:xfrm>
            <a:off x="533400" y="1219200"/>
            <a:ext cx="3886200" cy="5448299"/>
          </a:xfrm>
          <a:effectLst>
            <a:glow rad="127000">
              <a:srgbClr val="005A9E"/>
            </a:glow>
          </a:effectLst>
        </p:spPr>
        <p:txBody>
          <a:bodyPr>
            <a:normAutofit/>
          </a:bodyPr>
          <a:lstStyle/>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Following interviews, conduct reference checks on the top candidate(s) only.</a:t>
            </a:r>
          </a:p>
          <a:p>
            <a:pPr marL="560070" lvl="2" indent="-285750">
              <a:buFont typeface="Courier New" panose="02070309020205020404" pitchFamily="49" charset="0"/>
              <a:buChar char="o"/>
            </a:pPr>
            <a:r>
              <a:rPr lang="en-US" sz="1600" i="0" dirty="0">
                <a:solidFill>
                  <a:srgbClr val="005A9E"/>
                </a:solidFill>
                <a:latin typeface="Calibri" panose="020F0502020204030204" pitchFamily="34" charset="0"/>
                <a:cs typeface="Calibri" panose="020F0502020204030204" pitchFamily="34" charset="0"/>
              </a:rPr>
              <a:t>Reference checks should be completed by search committee chair.</a:t>
            </a:r>
          </a:p>
          <a:p>
            <a:pPr marL="560070" lvl="2" indent="-285750">
              <a:buFont typeface="Courier New" panose="02070309020205020404" pitchFamily="49" charset="0"/>
              <a:buChar char="o"/>
            </a:pPr>
            <a:r>
              <a:rPr lang="en-US" sz="1600" i="0" dirty="0">
                <a:solidFill>
                  <a:srgbClr val="005A9E"/>
                </a:solidFill>
                <a:latin typeface="Calibri" panose="020F0502020204030204" pitchFamily="34" charset="0"/>
                <a:cs typeface="Calibri" panose="020F0502020204030204" pitchFamily="34" charset="0"/>
              </a:rPr>
              <a:t>Reference checks are required for both internal and external applicants.</a:t>
            </a:r>
          </a:p>
          <a:p>
            <a:pPr marL="560070" lvl="2" indent="-285750">
              <a:buFont typeface="Courier New" panose="02070309020205020404" pitchFamily="49" charset="0"/>
              <a:buChar char="o"/>
            </a:pPr>
            <a:r>
              <a:rPr lang="en-US" sz="1600" i="0" dirty="0">
                <a:solidFill>
                  <a:srgbClr val="005A9E"/>
                </a:solidFill>
                <a:latin typeface="Calibri" panose="020F0502020204030204" pitchFamily="34" charset="0"/>
                <a:cs typeface="Calibri" panose="020F0502020204030204" pitchFamily="34" charset="0"/>
              </a:rPr>
              <a:t>Letters of reference are required for faculty positions.</a:t>
            </a:r>
            <a:br>
              <a:rPr lang="en-US" sz="1200" dirty="0">
                <a:solidFill>
                  <a:srgbClr val="005A9E"/>
                </a:solidFill>
                <a:latin typeface="Calibri" panose="020F0502020204030204" pitchFamily="34" charset="0"/>
                <a:cs typeface="Calibri" panose="020F0502020204030204" pitchFamily="34" charset="0"/>
              </a:rPr>
            </a:br>
            <a:endParaRPr lang="en-US" sz="1200" dirty="0">
              <a:solidFill>
                <a:srgbClr val="005A9E"/>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Check at least three references, with an emphasis on the current supervisor and former employment/professional references over personal references. </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Reference check information should be forwarded to Talent Acquisition (see slide 21).</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Use the </a:t>
            </a:r>
            <a:r>
              <a:rPr lang="en-US" sz="1600" dirty="0">
                <a:solidFill>
                  <a:srgbClr val="005A9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Reference Checklist Sheet</a:t>
            </a:r>
            <a:r>
              <a:rPr lang="en-US" sz="1600" dirty="0">
                <a:solidFill>
                  <a:srgbClr val="005A9E"/>
                </a:solidFill>
                <a:latin typeface="Calibri" panose="020F0502020204030204" pitchFamily="34" charset="0"/>
                <a:cs typeface="Calibri" panose="020F0502020204030204" pitchFamily="34" charset="0"/>
              </a:rPr>
              <a:t> or your own reference checking tool to record the information gathered. </a:t>
            </a:r>
          </a:p>
        </p:txBody>
      </p:sp>
      <p:pic>
        <p:nvPicPr>
          <p:cNvPr id="4" name="Picture 3">
            <a:extLst>
              <a:ext uri="{FF2B5EF4-FFF2-40B4-BE49-F238E27FC236}">
                <a16:creationId xmlns:a16="http://schemas.microsoft.com/office/drawing/2014/main" id="{42D5CCDE-27ED-4C62-8065-A8FA521305B1}"/>
              </a:ext>
            </a:extLst>
          </p:cNvPr>
          <p:cNvPicPr>
            <a:picLocks noChangeAspect="1"/>
          </p:cNvPicPr>
          <p:nvPr/>
        </p:nvPicPr>
        <p:blipFill>
          <a:blip r:embed="rId4"/>
          <a:stretch>
            <a:fillRect/>
          </a:stretch>
        </p:blipFill>
        <p:spPr>
          <a:xfrm>
            <a:off x="4724402" y="1028699"/>
            <a:ext cx="4156364" cy="5638800"/>
          </a:xfrm>
          <a:prstGeom prst="rect">
            <a:avLst/>
          </a:prstGeom>
          <a:effectLst>
            <a:glow rad="63500">
              <a:srgbClr val="005A9E">
                <a:alpha val="40000"/>
              </a:srgbClr>
            </a:glow>
          </a:effectLst>
        </p:spPr>
      </p:pic>
    </p:spTree>
    <p:extLst>
      <p:ext uri="{BB962C8B-B14F-4D97-AF65-F5344CB8AC3E}">
        <p14:creationId xmlns:p14="http://schemas.microsoft.com/office/powerpoint/2010/main" val="239749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2659" y="457200"/>
            <a:ext cx="8498681" cy="948267"/>
          </a:xfrm>
        </p:spPr>
        <p:txBody>
          <a:bodyPr>
            <a:noAutofit/>
          </a:bodyPr>
          <a:lstStyle/>
          <a:p>
            <a:br>
              <a:rPr lang="en-US" sz="2800" u="sng" dirty="0"/>
            </a:br>
            <a:br>
              <a:rPr lang="en-US" sz="2800" u="sng" dirty="0"/>
            </a:br>
            <a:r>
              <a:rPr lang="en-US" sz="2800" u="sng" dirty="0"/>
              <a:t> </a:t>
            </a:r>
            <a:r>
              <a:rPr lang="en-US" sz="3000" dirty="0">
                <a:solidFill>
                  <a:srgbClr val="005A9E"/>
                </a:solidFill>
                <a:latin typeface="Calibri" panose="020F0502020204030204" pitchFamily="34" charset="0"/>
                <a:cs typeface="Calibri" panose="020F0502020204030204" pitchFamily="34" charset="0"/>
              </a:rPr>
              <a:t>Items to Submit to Talent Acquisition</a:t>
            </a:r>
            <a:endParaRPr lang="en-US" sz="3000" u="sng" dirty="0">
              <a:solidFill>
                <a:srgbClr val="005A9E"/>
              </a:solidFill>
              <a:latin typeface="Calibri" panose="020F0502020204030204" pitchFamily="34" charset="0"/>
              <a:cs typeface="Calibri" panose="020F0502020204030204" pitchFamily="34" charset="0"/>
            </a:endParaRPr>
          </a:p>
        </p:txBody>
      </p:sp>
      <p:sp>
        <p:nvSpPr>
          <p:cNvPr id="3" name="Content Placeholder 2"/>
          <p:cNvSpPr>
            <a:spLocks noGrp="1"/>
          </p:cNvSpPr>
          <p:nvPr>
            <p:ph idx="1"/>
          </p:nvPr>
        </p:nvSpPr>
        <p:spPr/>
        <p:txBody>
          <a:bodyPr>
            <a:normAutofit/>
          </a:bodyPr>
          <a:lstStyle/>
          <a:p>
            <a:pPr marL="0" indent="0">
              <a:buNone/>
            </a:pPr>
            <a:r>
              <a:rPr lang="en-US" sz="1600" dirty="0">
                <a:solidFill>
                  <a:srgbClr val="005A9E"/>
                </a:solidFill>
                <a:latin typeface="Calibri" panose="020F0502020204030204" pitchFamily="34" charset="0"/>
                <a:cs typeface="Calibri" panose="020F0502020204030204" pitchFamily="34" charset="0"/>
              </a:rPr>
              <a:t>For Staff Positions, send the following interview materials to Talent Acquisition at </a:t>
            </a:r>
            <a:r>
              <a:rPr lang="en-US" sz="1800" u="sng" dirty="0">
                <a:solidFill>
                  <a:srgbClr val="0563C1"/>
                </a:solidFill>
                <a:effectLst/>
                <a:latin typeface="Calibri" panose="020F0502020204030204" pitchFamily="34" charset="0"/>
                <a:ea typeface="Calibri" panose="020F0502020204030204" pitchFamily="34" charset="0"/>
                <a:cs typeface="Calibri" panose="020F0502020204030204" pitchFamily="34" charset="0"/>
                <a:hlinkClick r:id="rId3"/>
              </a:rPr>
              <a:t>talentacquisition@psu.edu </a:t>
            </a:r>
            <a:r>
              <a:rPr lang="en-US" sz="1800" u="sng" dirty="0">
                <a:solidFill>
                  <a:srgbClr val="0563C1"/>
                </a:solidFill>
                <a:latin typeface="Segoe UI" panose="020B0502040204020203" pitchFamily="34" charset="0"/>
                <a:ea typeface="Calibri" panose="020F0502020204030204" pitchFamily="34" charset="0"/>
              </a:rPr>
              <a:t>:</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lvl="1">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resume scorecard</a:t>
            </a:r>
            <a:r>
              <a:rPr lang="en-US" sz="1600" dirty="0">
                <a:solidFill>
                  <a:srgbClr val="005A9E"/>
                </a:solidFill>
                <a:latin typeface="Calibri" panose="020F0502020204030204" pitchFamily="34" charset="0"/>
                <a:cs typeface="Calibri" panose="020F0502020204030204" pitchFamily="34" charset="0"/>
              </a:rPr>
              <a:t> and </a:t>
            </a:r>
            <a:r>
              <a:rPr lang="en-US" sz="1600" dirty="0">
                <a:solidFill>
                  <a:srgbClr val="005A9E"/>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interview scorecard</a:t>
            </a:r>
            <a:r>
              <a:rPr lang="en-US" sz="1600" dirty="0">
                <a:solidFill>
                  <a:srgbClr val="005A9E"/>
                </a:solidFill>
                <a:latin typeface="Calibri" panose="020F0502020204030204" pitchFamily="34" charset="0"/>
                <a:cs typeface="Calibri" panose="020F0502020204030204" pitchFamily="34" charset="0"/>
              </a:rPr>
              <a:t> for each person interviewed</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lvl="1">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a copy of your interview questions</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lvl="1">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reference check information</a:t>
            </a:r>
            <a:r>
              <a:rPr lang="en-US" sz="1600" dirty="0">
                <a:solidFill>
                  <a:srgbClr val="005A9E"/>
                </a:solidFill>
                <a:latin typeface="Calibri" panose="020F0502020204030204" pitchFamily="34" charset="0"/>
                <a:cs typeface="Calibri" panose="020F0502020204030204" pitchFamily="34" charset="0"/>
              </a:rPr>
              <a:t> on your top candidate(s)</a:t>
            </a:r>
          </a:p>
          <a:p>
            <a:pPr lvl="1">
              <a:buFont typeface="Wingdings" panose="05000000000000000000" pitchFamily="2" charset="2"/>
              <a:buChar char="q"/>
            </a:pPr>
            <a:endParaRPr lang="en-US" sz="1600" dirty="0">
              <a:solidFill>
                <a:srgbClr val="005A9E"/>
              </a:solidFill>
              <a:latin typeface="Calibri" panose="020F0502020204030204" pitchFamily="34" charset="0"/>
              <a:cs typeface="Calibri" panose="020F0502020204030204" pitchFamily="34" charset="0"/>
            </a:endParaRPr>
          </a:p>
          <a:p>
            <a:pPr marL="0" indent="0">
              <a:buNone/>
            </a:pPr>
            <a:endParaRPr lang="en-US" dirty="0"/>
          </a:p>
        </p:txBody>
      </p:sp>
    </p:spTree>
    <p:extLst>
      <p:ext uri="{BB962C8B-B14F-4D97-AF65-F5344CB8AC3E}">
        <p14:creationId xmlns:p14="http://schemas.microsoft.com/office/powerpoint/2010/main" val="1296460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1100667"/>
          </a:xfrm>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Initiating the Hire</a:t>
            </a:r>
          </a:p>
        </p:txBody>
      </p:sp>
      <p:sp>
        <p:nvSpPr>
          <p:cNvPr id="3" name="Content Placeholder 2"/>
          <p:cNvSpPr>
            <a:spLocks noGrp="1"/>
          </p:cNvSpPr>
          <p:nvPr>
            <p:ph idx="1"/>
          </p:nvPr>
        </p:nvSpPr>
        <p:spPr>
          <a:xfrm>
            <a:off x="304800" y="1447800"/>
            <a:ext cx="8503920" cy="5105400"/>
          </a:xfrm>
        </p:spPr>
        <p:txBody>
          <a:bodyPr>
            <a:normAutofit/>
          </a:bodyPr>
          <a:lstStyle/>
          <a:p>
            <a:endParaRPr lang="en-US" sz="2000" dirty="0">
              <a:solidFill>
                <a:srgbClr val="0070C0"/>
              </a:solidFill>
            </a:endParaRP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Upon selecting the most qualified applicant, the search committee chair will work with the appropriate department (</a:t>
            </a:r>
            <a:r>
              <a:rPr lang="en-US" sz="1600" dirty="0">
                <a:solidFill>
                  <a:srgbClr val="005A9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Ag Human Resources</a:t>
            </a:r>
            <a:r>
              <a:rPr lang="en-US" sz="1600" dirty="0">
                <a:solidFill>
                  <a:srgbClr val="005A9E"/>
                </a:solidFill>
                <a:latin typeface="Calibri" panose="020F0502020204030204" pitchFamily="34" charset="0"/>
                <a:cs typeface="Calibri" panose="020F0502020204030204" pitchFamily="34" charset="0"/>
              </a:rPr>
              <a:t> for staff positions, </a:t>
            </a:r>
            <a:r>
              <a:rPr lang="en-US" sz="1600" dirty="0">
                <a:solidFill>
                  <a:srgbClr val="005A9E"/>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Dean’s Office</a:t>
            </a:r>
            <a:r>
              <a:rPr lang="en-US" sz="1600" dirty="0">
                <a:solidFill>
                  <a:srgbClr val="005A9E"/>
                </a:solidFill>
                <a:latin typeface="Calibri" panose="020F0502020204030204" pitchFamily="34" charset="0"/>
                <a:cs typeface="Calibri" panose="020F0502020204030204" pitchFamily="34" charset="0"/>
              </a:rPr>
              <a:t> for academic positions) to extend an offer. </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The Hiring Manager will move selected candidate to hire to initiate the hire. </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a:t>
            </a:r>
            <a:r>
              <a:rPr lang="en-US" sz="1600" dirty="0">
                <a:solidFill>
                  <a:srgbClr val="005A9E"/>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Affirmative Action</a:t>
            </a:r>
            <a:r>
              <a:rPr lang="en-US" sz="1600" dirty="0">
                <a:solidFill>
                  <a:srgbClr val="005A9E"/>
                </a:solidFill>
                <a:latin typeface="Calibri" panose="020F0502020204030204" pitchFamily="34" charset="0"/>
                <a:cs typeface="Calibri" panose="020F0502020204030204" pitchFamily="34" charset="0"/>
              </a:rPr>
              <a:t> information will be recorded by HR Shared Services in the jobs system to produce an Affirmative Action report; therefore, it is critical that they receive this information from the committee.</a:t>
            </a:r>
          </a:p>
        </p:txBody>
      </p:sp>
    </p:spTree>
    <p:extLst>
      <p:ext uri="{BB962C8B-B14F-4D97-AF65-F5344CB8AC3E}">
        <p14:creationId xmlns:p14="http://schemas.microsoft.com/office/powerpoint/2010/main" val="8051495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499533"/>
            <a:ext cx="8079581" cy="795867"/>
          </a:xfrm>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Background Checks for New Hires</a:t>
            </a:r>
          </a:p>
        </p:txBody>
      </p:sp>
      <p:sp>
        <p:nvSpPr>
          <p:cNvPr id="3" name="Content Placeholder 2"/>
          <p:cNvSpPr>
            <a:spLocks noGrp="1"/>
          </p:cNvSpPr>
          <p:nvPr>
            <p:ph idx="1"/>
          </p:nvPr>
        </p:nvSpPr>
        <p:spPr>
          <a:xfrm>
            <a:off x="301752" y="1527048"/>
            <a:ext cx="8503920" cy="4797552"/>
          </a:xfrm>
        </p:spPr>
        <p:txBody>
          <a:bodyPr>
            <a:noAutofit/>
          </a:bodyPr>
          <a:lstStyle/>
          <a:p>
            <a:r>
              <a:rPr lang="en-US" sz="1600" dirty="0">
                <a:solidFill>
                  <a:srgbClr val="005A9E"/>
                </a:solidFill>
                <a:latin typeface="Calibri" panose="020F0502020204030204" pitchFamily="34" charset="0"/>
                <a:cs typeface="Calibri" panose="020F0502020204030204" pitchFamily="34" charset="0"/>
              </a:rPr>
              <a:t>Every new hire* will complete a </a:t>
            </a:r>
            <a:r>
              <a:rPr lang="en-US" sz="1600" dirty="0">
                <a:solidFill>
                  <a:srgbClr val="005A9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standard background check </a:t>
            </a:r>
            <a:r>
              <a:rPr lang="en-US" sz="1600" dirty="0">
                <a:solidFill>
                  <a:srgbClr val="005A9E"/>
                </a:solidFill>
                <a:latin typeface="Calibri" panose="020F0502020204030204" pitchFamily="34" charset="0"/>
                <a:cs typeface="Calibri" panose="020F0502020204030204" pitchFamily="34" charset="0"/>
              </a:rPr>
              <a:t>through our vendor, First Advantage. </a:t>
            </a:r>
          </a:p>
          <a:p>
            <a:endParaRPr lang="en-US" sz="1600" dirty="0">
              <a:solidFill>
                <a:srgbClr val="005A9E"/>
              </a:solidFill>
              <a:latin typeface="Calibri" panose="020F0502020204030204" pitchFamily="34" charset="0"/>
              <a:cs typeface="Calibri" panose="020F0502020204030204" pitchFamily="34" charset="0"/>
            </a:endParaRPr>
          </a:p>
          <a:p>
            <a:r>
              <a:rPr lang="en-US" sz="1600" dirty="0">
                <a:solidFill>
                  <a:srgbClr val="005A9E"/>
                </a:solidFill>
                <a:latin typeface="Calibri" panose="020F0502020204030204" pitchFamily="34" charset="0"/>
                <a:cs typeface="Calibri" panose="020F0502020204030204" pitchFamily="34" charset="0"/>
              </a:rPr>
              <a:t>All new hires that will have </a:t>
            </a:r>
            <a:r>
              <a:rPr lang="en-US" sz="1600" b="1" dirty="0">
                <a:solidFill>
                  <a:srgbClr val="005A9E"/>
                </a:solidFill>
                <a:latin typeface="Calibri" panose="020F0502020204030204" pitchFamily="34" charset="0"/>
                <a:cs typeface="Calibri" panose="020F0502020204030204" pitchFamily="34" charset="0"/>
              </a:rPr>
              <a:t>direct contact with minors</a:t>
            </a:r>
            <a:r>
              <a:rPr lang="en-US" sz="1600" dirty="0">
                <a:solidFill>
                  <a:srgbClr val="005A9E"/>
                </a:solidFill>
                <a:latin typeface="Calibri" panose="020F0502020204030204" pitchFamily="34" charset="0"/>
                <a:cs typeface="Calibri" panose="020F0502020204030204" pitchFamily="34" charset="0"/>
              </a:rPr>
              <a:t>,* as defined in </a:t>
            </a:r>
            <a:r>
              <a:rPr lang="en-US" sz="1600" dirty="0">
                <a:solidFill>
                  <a:srgbClr val="005A9E"/>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Policy AD39</a:t>
            </a:r>
            <a:r>
              <a:rPr lang="en-US" sz="1600" dirty="0">
                <a:solidFill>
                  <a:srgbClr val="005A9E"/>
                </a:solidFill>
                <a:latin typeface="Calibri" panose="020F0502020204030204" pitchFamily="34" charset="0"/>
                <a:cs typeface="Calibri" panose="020F0502020204030204" pitchFamily="34" charset="0"/>
              </a:rPr>
              <a:t>, are required to </a:t>
            </a:r>
            <a:r>
              <a:rPr lang="en-US" sz="1600" dirty="0">
                <a:solidFill>
                  <a:srgbClr val="005A9E"/>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obtain the three publicly available clearances</a:t>
            </a:r>
            <a:r>
              <a:rPr lang="en-US" sz="1600" dirty="0">
                <a:solidFill>
                  <a:srgbClr val="005A9E"/>
                </a:solidFill>
                <a:latin typeface="Calibri" panose="020F0502020204030204" pitchFamily="34" charset="0"/>
                <a:cs typeface="Calibri" panose="020F0502020204030204" pitchFamily="34" charset="0"/>
              </a:rPr>
              <a:t> in lieu of a standard background check. </a:t>
            </a:r>
          </a:p>
          <a:p>
            <a:endParaRPr lang="en-US" sz="1600" dirty="0">
              <a:solidFill>
                <a:srgbClr val="005A9E"/>
              </a:solidFill>
              <a:latin typeface="Calibri" panose="020F0502020204030204" pitchFamily="34" charset="0"/>
              <a:cs typeface="Calibri" panose="020F0502020204030204" pitchFamily="34" charset="0"/>
            </a:endParaRPr>
          </a:p>
          <a:p>
            <a:pPr lvl="2"/>
            <a:r>
              <a:rPr lang="en-US" sz="1600" dirty="0">
                <a:solidFill>
                  <a:srgbClr val="005A9E"/>
                </a:solidFill>
                <a:latin typeface="Calibri" panose="020F0502020204030204" pitchFamily="34" charset="0"/>
                <a:cs typeface="Calibri" panose="020F0502020204030204" pitchFamily="34" charset="0"/>
              </a:rPr>
              <a:t>Clearances include: </a:t>
            </a:r>
          </a:p>
          <a:p>
            <a:pPr lvl="3"/>
            <a:r>
              <a:rPr lang="en-US" sz="1600" dirty="0">
                <a:solidFill>
                  <a:srgbClr val="005A9E"/>
                </a:solidFill>
                <a:latin typeface="Calibri" panose="020F0502020204030204" pitchFamily="34" charset="0"/>
                <a:cs typeface="Calibri" panose="020F0502020204030204" pitchFamily="34" charset="0"/>
              </a:rPr>
              <a:t>     Pennsylvania State Police Criminal Background Check</a:t>
            </a:r>
          </a:p>
          <a:p>
            <a:pPr lvl="3"/>
            <a:r>
              <a:rPr lang="en-US" sz="1600" dirty="0">
                <a:solidFill>
                  <a:srgbClr val="005A9E"/>
                </a:solidFill>
                <a:latin typeface="Calibri" panose="020F0502020204030204" pitchFamily="34" charset="0"/>
                <a:cs typeface="Calibri" panose="020F0502020204030204" pitchFamily="34" charset="0"/>
              </a:rPr>
              <a:t>     Pennsylvania Child Abuse History Clearance </a:t>
            </a:r>
          </a:p>
          <a:p>
            <a:pPr lvl="3"/>
            <a:r>
              <a:rPr lang="en-US" sz="1600" dirty="0">
                <a:solidFill>
                  <a:srgbClr val="005A9E"/>
                </a:solidFill>
                <a:latin typeface="Calibri" panose="020F0502020204030204" pitchFamily="34" charset="0"/>
                <a:cs typeface="Calibri" panose="020F0502020204030204" pitchFamily="34" charset="0"/>
              </a:rPr>
              <a:t>     Federal (FBI) Fingerprint Background Check</a:t>
            </a:r>
          </a:p>
          <a:p>
            <a:pPr marL="274320" lvl="1" indent="0">
              <a:buNone/>
            </a:pPr>
            <a:endParaRPr lang="en-US" sz="1600" dirty="0">
              <a:solidFill>
                <a:srgbClr val="005A9E"/>
              </a:solidFill>
              <a:latin typeface="Calibri" panose="020F0502020204030204" pitchFamily="34" charset="0"/>
              <a:cs typeface="Calibri" panose="020F0502020204030204" pitchFamily="34" charset="0"/>
            </a:endParaRPr>
          </a:p>
          <a:p>
            <a:r>
              <a:rPr lang="en-US" sz="1600" dirty="0">
                <a:solidFill>
                  <a:srgbClr val="005A9E"/>
                </a:solidFill>
                <a:latin typeface="Calibri" panose="020F0502020204030204" pitchFamily="34" charset="0"/>
                <a:cs typeface="Calibri" panose="020F0502020204030204" pitchFamily="34" charset="0"/>
              </a:rPr>
              <a:t>Some positions may also require additional checks, such as a motor vehicle record (MVR) check, education check, or credit check. These will be processed through First Advantage. </a:t>
            </a:r>
          </a:p>
          <a:p>
            <a:endParaRPr lang="en-US" sz="1600" i="1" dirty="0">
              <a:solidFill>
                <a:srgbClr val="005A9E"/>
              </a:solidFill>
              <a:latin typeface="Calibri" panose="020F0502020204030204" pitchFamily="34" charset="0"/>
              <a:cs typeface="Calibri" panose="020F0502020204030204" pitchFamily="34" charset="0"/>
            </a:endParaRPr>
          </a:p>
          <a:p>
            <a:r>
              <a:rPr lang="en-US" sz="1600" i="1" dirty="0">
                <a:solidFill>
                  <a:srgbClr val="005A9E"/>
                </a:solidFill>
                <a:latin typeface="Calibri" panose="020F0502020204030204" pitchFamily="34" charset="0"/>
                <a:cs typeface="Calibri" panose="020F0502020204030204" pitchFamily="34" charset="0"/>
              </a:rPr>
              <a:t>Please note: </a:t>
            </a:r>
            <a:r>
              <a:rPr lang="en-US" sz="1600" i="1" dirty="0">
                <a:solidFill>
                  <a:srgbClr val="005A9E"/>
                </a:solidFill>
                <a:highlight>
                  <a:srgbClr val="00FFFF"/>
                </a:highlight>
                <a:latin typeface="Calibri" panose="020F0502020204030204" pitchFamily="34" charset="0"/>
                <a:cs typeface="Calibri" panose="020F0502020204030204" pitchFamily="34" charset="0"/>
              </a:rPr>
              <a:t>Background checks are a condition of employment</a:t>
            </a:r>
            <a:r>
              <a:rPr lang="en-US" sz="1600" i="1" dirty="0">
                <a:solidFill>
                  <a:srgbClr val="005A9E"/>
                </a:solidFill>
                <a:latin typeface="Calibri" panose="020F0502020204030204" pitchFamily="34" charset="0"/>
                <a:cs typeface="Calibri" panose="020F0502020204030204" pitchFamily="34" charset="0"/>
              </a:rPr>
              <a:t>. </a:t>
            </a:r>
          </a:p>
          <a:p>
            <a:pPr lvl="1"/>
            <a:endParaRPr lang="en-US" sz="1800" dirty="0"/>
          </a:p>
        </p:txBody>
      </p:sp>
      <p:pic>
        <p:nvPicPr>
          <p:cNvPr id="7" name="Graphic 6" descr="Employee badge">
            <a:extLst>
              <a:ext uri="{FF2B5EF4-FFF2-40B4-BE49-F238E27FC236}">
                <a16:creationId xmlns:a16="http://schemas.microsoft.com/office/drawing/2014/main" id="{8D475504-6A6B-45AB-BC49-0522034FAD7F}"/>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3000" y="3377184"/>
            <a:ext cx="274320" cy="274320"/>
          </a:xfrm>
          <a:prstGeom prst="rect">
            <a:avLst/>
          </a:prstGeom>
        </p:spPr>
      </p:pic>
      <p:pic>
        <p:nvPicPr>
          <p:cNvPr id="8" name="Graphic 7" descr="Employee badge">
            <a:extLst>
              <a:ext uri="{FF2B5EF4-FFF2-40B4-BE49-F238E27FC236}">
                <a16:creationId xmlns:a16="http://schemas.microsoft.com/office/drawing/2014/main" id="{412699C9-EF2E-476E-BF31-FAE25269CB33}"/>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3000" y="3651504"/>
            <a:ext cx="274320" cy="274320"/>
          </a:xfrm>
          <a:prstGeom prst="rect">
            <a:avLst/>
          </a:prstGeom>
        </p:spPr>
      </p:pic>
      <p:pic>
        <p:nvPicPr>
          <p:cNvPr id="9" name="Graphic 8" descr="Employee badge">
            <a:extLst>
              <a:ext uri="{FF2B5EF4-FFF2-40B4-BE49-F238E27FC236}">
                <a16:creationId xmlns:a16="http://schemas.microsoft.com/office/drawing/2014/main" id="{DC51021B-ED1C-4EF0-BA42-8AE77C1C604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43000" y="3950208"/>
            <a:ext cx="274320" cy="274320"/>
          </a:xfrm>
          <a:prstGeom prst="rect">
            <a:avLst/>
          </a:prstGeom>
        </p:spPr>
      </p:pic>
    </p:spTree>
    <p:extLst>
      <p:ext uri="{BB962C8B-B14F-4D97-AF65-F5344CB8AC3E}">
        <p14:creationId xmlns:p14="http://schemas.microsoft.com/office/powerpoint/2010/main" val="26032319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Notifying Applicants Not Hired</a:t>
            </a:r>
          </a:p>
        </p:txBody>
      </p:sp>
      <p:sp>
        <p:nvSpPr>
          <p:cNvPr id="3" name="Content Placeholder 2"/>
          <p:cNvSpPr>
            <a:spLocks noGrp="1"/>
          </p:cNvSpPr>
          <p:nvPr>
            <p:ph idx="1"/>
          </p:nvPr>
        </p:nvSpPr>
        <p:spPr/>
        <p:txBody>
          <a:bodyPr>
            <a:normAutofit/>
          </a:bodyPr>
          <a:lstStyle/>
          <a:p>
            <a:endParaRPr lang="en-US" sz="2400" dirty="0">
              <a:solidFill>
                <a:srgbClr val="0070C0"/>
              </a:solidFill>
            </a:endParaRP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The search committee chair must contact all the candidates who were interviewed, but not selected, to inform them of the committee’s decision. </a:t>
            </a:r>
          </a:p>
          <a:p>
            <a:pPr>
              <a:buFont typeface="Wingdings" panose="05000000000000000000" pitchFamily="2" charset="2"/>
              <a:buChar char="q"/>
            </a:pPr>
            <a:endParaRPr lang="en-US" sz="1600" dirty="0">
              <a:solidFill>
                <a:srgbClr val="005A9E"/>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Applicants who were in the pool but not granted an interview will be notified via an email generated by Workday Recruiting when the job has closed. The search committee is not responsible for contacting these individuals. </a:t>
            </a:r>
          </a:p>
        </p:txBody>
      </p:sp>
    </p:spTree>
    <p:extLst>
      <p:ext uri="{BB962C8B-B14F-4D97-AF65-F5344CB8AC3E}">
        <p14:creationId xmlns:p14="http://schemas.microsoft.com/office/powerpoint/2010/main" val="270326841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Helpful Resources</a:t>
            </a:r>
          </a:p>
        </p:txBody>
      </p:sp>
      <p:sp>
        <p:nvSpPr>
          <p:cNvPr id="3" name="Content Placeholder 2"/>
          <p:cNvSpPr>
            <a:spLocks noGrp="1"/>
          </p:cNvSpPr>
          <p:nvPr>
            <p:ph idx="1"/>
          </p:nvPr>
        </p:nvSpPr>
        <p:spPr/>
        <p:txBody>
          <a:bodyPr>
            <a:normAutofit/>
          </a:bodyPr>
          <a:lstStyle/>
          <a:p>
            <a:pPr marL="0" indent="0">
              <a:buNone/>
            </a:pPr>
            <a:endParaRPr lang="en-US" sz="2000" dirty="0">
              <a:solidFill>
                <a:srgbClr val="0070C0"/>
              </a:solidFill>
              <a:hlinkClick r:id="rId3">
                <a:extLst>
                  <a:ext uri="{A12FA001-AC4F-418D-AE19-62706E023703}">
                    <ahyp:hlinkClr xmlns:ahyp="http://schemas.microsoft.com/office/drawing/2018/hyperlinkcolor" val="tx"/>
                  </a:ext>
                </a:extLst>
              </a:hlinkClick>
            </a:endParaRPr>
          </a:p>
          <a:p>
            <a:pPr lvl="1">
              <a:lnSpc>
                <a:spcPct val="100000"/>
              </a:lnSpc>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Staff (Non-Academic) Hiring Information</a:t>
            </a:r>
            <a:r>
              <a:rPr lang="en-US" sz="1600" dirty="0">
                <a:solidFill>
                  <a:srgbClr val="005A9E"/>
                </a:solidFill>
                <a:latin typeface="Calibri" panose="020F0502020204030204" pitchFamily="34" charset="0"/>
                <a:cs typeface="Calibri" panose="020F0502020204030204" pitchFamily="34" charset="0"/>
              </a:rPr>
              <a:t> </a:t>
            </a:r>
          </a:p>
          <a:p>
            <a:pPr lvl="1">
              <a:lnSpc>
                <a:spcPct val="100000"/>
              </a:lnSpc>
              <a:buFont typeface="Wingdings" panose="05000000000000000000" pitchFamily="2" charset="2"/>
              <a:buChar char="q"/>
            </a:pPr>
            <a:r>
              <a:rPr lang="en-US" sz="1600" dirty="0">
                <a:solidFill>
                  <a:srgbClr val="005A9E"/>
                </a:solidFill>
                <a:effectLst/>
                <a:latin typeface="Calibri" panose="020F0502020204030204" pitchFamily="34" charset="0"/>
                <a:ea typeface="Calibri" panose="020F0502020204030204" pitchFamily="34" charset="0"/>
              </a:rPr>
              <a:t>Affirmative Action Office’s </a:t>
            </a:r>
            <a:r>
              <a:rPr lang="en-US" sz="1600" i="1" u="sng" dirty="0">
                <a:solidFill>
                  <a:srgbClr val="0000FF"/>
                </a:solidFill>
                <a:effectLst/>
                <a:latin typeface="Calibri" panose="020F0502020204030204" pitchFamily="34" charset="0"/>
                <a:ea typeface="Calibri" panose="020F0502020204030204" pitchFamily="34" charset="0"/>
                <a:hlinkClick r:id="rId4"/>
              </a:rPr>
              <a:t>Ensuring Equitable Searches for Staff Positions</a:t>
            </a:r>
            <a:endParaRPr lang="en-US" sz="1600" dirty="0">
              <a:solidFill>
                <a:srgbClr val="005A9E"/>
              </a:solidFill>
              <a:latin typeface="Calibri" panose="020F0502020204030204" pitchFamily="34" charset="0"/>
              <a:cs typeface="Calibri" panose="020F0502020204030204" pitchFamily="34" charset="0"/>
            </a:endParaRPr>
          </a:p>
          <a:p>
            <a:pPr lvl="1">
              <a:lnSpc>
                <a:spcPct val="100000"/>
              </a:lnSpc>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Faculty (Academic) Hiring Information</a:t>
            </a:r>
            <a:endParaRPr lang="en-US" sz="1600" dirty="0">
              <a:solidFill>
                <a:srgbClr val="005A9E"/>
              </a:solidFill>
              <a:latin typeface="Calibri" panose="020F0502020204030204" pitchFamily="34" charset="0"/>
              <a:cs typeface="Calibri" panose="020F0502020204030204" pitchFamily="34" charset="0"/>
            </a:endParaRPr>
          </a:p>
          <a:p>
            <a:pPr lvl="1">
              <a:lnSpc>
                <a:spcPct val="100000"/>
              </a:lnSpc>
              <a:buFont typeface="Wingdings" panose="05000000000000000000" pitchFamily="2" charset="2"/>
              <a:buChar char="q"/>
            </a:pPr>
            <a:r>
              <a:rPr lang="en-US" sz="1700" dirty="0">
                <a:solidFill>
                  <a:srgbClr val="005A9E"/>
                </a:solidFill>
                <a:effectLst/>
                <a:latin typeface="Calibri" panose="020F0502020204030204" pitchFamily="34" charset="0"/>
                <a:ea typeface="Calibri" panose="020F0502020204030204" pitchFamily="34" charset="0"/>
              </a:rPr>
              <a:t>Office of the Vice Provost for Faculty Affairs best practices for interviewing candidates:   </a:t>
            </a:r>
            <a:r>
              <a:rPr lang="en-US" sz="1700" u="sng" dirty="0">
                <a:solidFill>
                  <a:srgbClr val="005A9E"/>
                </a:solidFill>
                <a:effectLst/>
                <a:latin typeface="Calibri" panose="020F0502020204030204" pitchFamily="34" charset="0"/>
                <a:ea typeface="Calibri" panose="020F0502020204030204" pitchFamily="34" charset="0"/>
                <a:hlinkClick r:id="rId6">
                  <a:extLst>
                    <a:ext uri="{A12FA001-AC4F-418D-AE19-62706E023703}">
                      <ahyp:hlinkClr xmlns:ahyp="http://schemas.microsoft.com/office/drawing/2018/hyperlinkcolor" val="tx"/>
                    </a:ext>
                  </a:extLst>
                </a:hlinkClick>
              </a:rPr>
              <a:t>https://www.vpfa.psu.edu/files/2021/02/Faculty-Searches-during-COVID_02.3.21.pdf</a:t>
            </a:r>
            <a:endParaRPr lang="en-US" sz="1700" dirty="0">
              <a:solidFill>
                <a:srgbClr val="005A9E"/>
              </a:solidFill>
              <a:latin typeface="Calibri" panose="020F0502020204030204" pitchFamily="34" charset="0"/>
              <a:cs typeface="Calibri" panose="020F0502020204030204" pitchFamily="34" charset="0"/>
            </a:endParaRPr>
          </a:p>
          <a:p>
            <a:pPr lvl="1">
              <a:lnSpc>
                <a:spcPct val="100000"/>
              </a:lnSpc>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Postdoctoral Appointment Hiring Information</a:t>
            </a:r>
            <a:endParaRPr lang="en-US" sz="1600" dirty="0">
              <a:solidFill>
                <a:srgbClr val="005A9E"/>
              </a:solidFill>
              <a:latin typeface="Calibri" panose="020F0502020204030204" pitchFamily="34" charset="0"/>
              <a:cs typeface="Calibri" panose="020F0502020204030204" pitchFamily="34" charset="0"/>
            </a:endParaRPr>
          </a:p>
          <a:p>
            <a:pPr lvl="1">
              <a:lnSpc>
                <a:spcPct val="100000"/>
              </a:lnSpc>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Background Check Information</a:t>
            </a:r>
            <a:r>
              <a:rPr lang="en-US" sz="1600" dirty="0">
                <a:solidFill>
                  <a:srgbClr val="005A9E"/>
                </a:solidFill>
                <a:latin typeface="Calibri" panose="020F0502020204030204" pitchFamily="34" charset="0"/>
                <a:cs typeface="Calibri" panose="020F0502020204030204" pitchFamily="34" charset="0"/>
              </a:rPr>
              <a:t> </a:t>
            </a:r>
          </a:p>
          <a:p>
            <a:pPr lvl="1">
              <a:lnSpc>
                <a:spcPct val="100000"/>
              </a:lnSpc>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Affirmative</a:t>
            </a:r>
            <a:r>
              <a:rPr lang="en-US" sz="1600" dirty="0">
                <a:solidFill>
                  <a:srgbClr val="005A9E"/>
                </a:solidFill>
                <a:latin typeface="Calibri" panose="020F0502020204030204" pitchFamily="34" charset="0"/>
                <a:cs typeface="Calibri" panose="020F0502020204030204" pitchFamily="34" charset="0"/>
                <a:hlinkClick r:id="rId9">
                  <a:extLst>
                    <a:ext uri="{A12FA001-AC4F-418D-AE19-62706E023703}">
                      <ahyp:hlinkClr xmlns:ahyp="http://schemas.microsoft.com/office/drawing/2018/hyperlinkcolor" val="tx"/>
                    </a:ext>
                  </a:extLst>
                </a:hlinkClick>
              </a:rPr>
              <a:t> Action Office</a:t>
            </a:r>
            <a:endParaRPr lang="en-US" sz="1600" dirty="0">
              <a:solidFill>
                <a:srgbClr val="005A9E"/>
              </a:solidFill>
              <a:latin typeface="Calibri" panose="020F0502020204030204" pitchFamily="34" charset="0"/>
              <a:cs typeface="Calibri" panose="020F0502020204030204" pitchFamily="34" charset="0"/>
            </a:endParaRPr>
          </a:p>
          <a:p>
            <a:pPr lvl="1">
              <a:lnSpc>
                <a:spcPct val="100000"/>
              </a:lnSpc>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Extension Hiring Procedures: Available on Extension’s SharePoint site</a:t>
            </a:r>
          </a:p>
        </p:txBody>
      </p:sp>
    </p:spTree>
    <p:extLst>
      <p:ext uri="{BB962C8B-B14F-4D97-AF65-F5344CB8AC3E}">
        <p14:creationId xmlns:p14="http://schemas.microsoft.com/office/powerpoint/2010/main" val="304004015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2628" y="767419"/>
            <a:ext cx="8085582" cy="925830"/>
          </a:xfrm>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Maintaining Confidentiality at All Times</a:t>
            </a:r>
          </a:p>
        </p:txBody>
      </p:sp>
      <p:sp>
        <p:nvSpPr>
          <p:cNvPr id="3" name="TextBox 2"/>
          <p:cNvSpPr txBox="1"/>
          <p:nvPr/>
        </p:nvSpPr>
        <p:spPr>
          <a:xfrm>
            <a:off x="3657600" y="2819400"/>
            <a:ext cx="5181600" cy="2677656"/>
          </a:xfrm>
          <a:prstGeom prst="rect">
            <a:avLst/>
          </a:prstGeom>
          <a:noFill/>
        </p:spPr>
        <p:txBody>
          <a:bodyPr wrap="square" rtlCol="0">
            <a:spAutoFit/>
          </a:bodyPr>
          <a:lstStyle/>
          <a:p>
            <a:r>
              <a:rPr lang="en-US" sz="1600" dirty="0">
                <a:solidFill>
                  <a:srgbClr val="005A9E"/>
                </a:solidFill>
                <a:highlight>
                  <a:srgbClr val="00FFFF"/>
                </a:highlight>
                <a:latin typeface="Calibri" panose="020F0502020204030204" pitchFamily="34" charset="0"/>
                <a:cs typeface="Calibri" panose="020F0502020204030204" pitchFamily="34" charset="0"/>
              </a:rPr>
              <a:t>Search materials are confidential</a:t>
            </a:r>
            <a:r>
              <a:rPr lang="en-US" sz="1600" dirty="0">
                <a:solidFill>
                  <a:srgbClr val="005A9E"/>
                </a:solidFill>
                <a:latin typeface="Calibri" panose="020F0502020204030204" pitchFamily="34" charset="0"/>
                <a:cs typeface="Calibri" panose="020F0502020204030204" pitchFamily="34" charset="0"/>
              </a:rPr>
              <a:t>: </a:t>
            </a:r>
          </a:p>
          <a:p>
            <a:endParaRPr lang="en-US" sz="1600" dirty="0">
              <a:solidFill>
                <a:srgbClr val="005A9E"/>
              </a:solidFill>
              <a:latin typeface="Calibri" panose="020F0502020204030204" pitchFamily="34" charset="0"/>
              <a:cs typeface="Calibri" panose="020F0502020204030204" pitchFamily="34" charset="0"/>
            </a:endParaRPr>
          </a:p>
          <a:p>
            <a:pPr marL="285750" indent="-285750">
              <a:buFont typeface="Calibri" panose="020F0502020204030204" pitchFamily="34" charset="0"/>
              <a:buChar char="!"/>
            </a:pPr>
            <a:r>
              <a:rPr lang="en-US" sz="1600" dirty="0">
                <a:solidFill>
                  <a:srgbClr val="005A9E"/>
                </a:solidFill>
                <a:latin typeface="Calibri" panose="020F0502020204030204" pitchFamily="34" charset="0"/>
                <a:cs typeface="Calibri" panose="020F0502020204030204" pitchFamily="34" charset="0"/>
              </a:rPr>
              <a:t>applicant information and materials</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marL="285750" indent="-285750">
              <a:buFont typeface="Calibri" panose="020F0502020204030204" pitchFamily="34" charset="0"/>
              <a:buChar char="!"/>
            </a:pPr>
            <a:r>
              <a:rPr lang="en-US" sz="1600" dirty="0">
                <a:solidFill>
                  <a:srgbClr val="005A9E"/>
                </a:solidFill>
                <a:latin typeface="Calibri" panose="020F0502020204030204" pitchFamily="34" charset="0"/>
                <a:cs typeface="Calibri" panose="020F0502020204030204" pitchFamily="34" charset="0"/>
              </a:rPr>
              <a:t>individuals selected for interview/position</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marL="285750" indent="-285750">
              <a:buFont typeface="Calibri" panose="020F0502020204030204" pitchFamily="34" charset="0"/>
              <a:buChar char="!"/>
            </a:pPr>
            <a:r>
              <a:rPr lang="en-US" sz="1600" dirty="0">
                <a:solidFill>
                  <a:srgbClr val="005A9E"/>
                </a:solidFill>
                <a:latin typeface="Calibri" panose="020F0502020204030204" pitchFamily="34" charset="0"/>
                <a:cs typeface="Calibri" panose="020F0502020204030204" pitchFamily="34" charset="0"/>
              </a:rPr>
              <a:t>specific evaluation methods and questions</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marL="285750" indent="-285750">
              <a:buFont typeface="Calibri" panose="020F0502020204030204" pitchFamily="34" charset="0"/>
              <a:buChar char="!"/>
            </a:pPr>
            <a:r>
              <a:rPr lang="en-US" sz="1600" dirty="0">
                <a:solidFill>
                  <a:srgbClr val="005A9E"/>
                </a:solidFill>
                <a:latin typeface="Calibri" panose="020F0502020204030204" pitchFamily="34" charset="0"/>
                <a:cs typeface="Calibri" panose="020F0502020204030204" pitchFamily="34" charset="0"/>
              </a:rPr>
              <a:t>committee discussions regarding candidates</a:t>
            </a:r>
          </a:p>
          <a:p>
            <a:pPr marL="285750" indent="-285750">
              <a:buFont typeface="Arial" panose="020B0604020202020204" pitchFamily="34" charset="0"/>
              <a:buChar char="•"/>
            </a:pPr>
            <a:endParaRPr lang="en-US" dirty="0"/>
          </a:p>
        </p:txBody>
      </p:sp>
      <p:pic>
        <p:nvPicPr>
          <p:cNvPr id="9" name="Picture 8" descr="A picture containing drawing&#10;&#10;Description automatically generated">
            <a:extLst>
              <a:ext uri="{FF2B5EF4-FFF2-40B4-BE49-F238E27FC236}">
                <a16:creationId xmlns:a16="http://schemas.microsoft.com/office/drawing/2014/main" id="{337FA9CD-BAB8-446A-8ED6-ED17AD90599C}"/>
              </a:ext>
            </a:extLst>
          </p:cNvPr>
          <p:cNvPicPr>
            <a:picLocks noChangeAspect="1"/>
          </p:cNvPicPr>
          <p:nvPr/>
        </p:nvPicPr>
        <p:blipFill>
          <a:blip r:embed="rId3">
            <a:duotone>
              <a:schemeClr val="accent4">
                <a:shade val="45000"/>
                <a:satMod val="135000"/>
              </a:schemeClr>
              <a:prstClr val="white"/>
            </a:duotone>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09600" y="2819400"/>
            <a:ext cx="2594610" cy="925830"/>
          </a:xfrm>
          <a:prstGeom prst="rect">
            <a:avLst/>
          </a:prstGeom>
        </p:spPr>
      </p:pic>
    </p:spTree>
    <p:extLst>
      <p:ext uri="{BB962C8B-B14F-4D97-AF65-F5344CB8AC3E}">
        <p14:creationId xmlns:p14="http://schemas.microsoft.com/office/powerpoint/2010/main" val="33125822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Contacting Your Assigned </a:t>
            </a:r>
            <a:r>
              <a:rPr lang="en-US" sz="3200" dirty="0">
                <a:solidFill>
                  <a:srgbClr val="005A9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Ag HR Consultant</a:t>
            </a:r>
            <a:r>
              <a:rPr lang="en-US" sz="3200" dirty="0">
                <a:solidFill>
                  <a:srgbClr val="005A9E"/>
                </a:solidFill>
                <a:latin typeface="Calibri" panose="020F0502020204030204" pitchFamily="34" charset="0"/>
                <a:cs typeface="Calibri" panose="020F0502020204030204" pitchFamily="34" charset="0"/>
              </a:rPr>
              <a:t> </a:t>
            </a:r>
            <a:endParaRPr lang="en-US" sz="3200" u="sng" dirty="0">
              <a:solidFill>
                <a:srgbClr val="005A9E"/>
              </a:solidFill>
              <a:latin typeface="Calibri" panose="020F0502020204030204" pitchFamily="34" charset="0"/>
              <a:cs typeface="Calibri" panose="020F0502020204030204" pitchFamily="34" charset="0"/>
            </a:endParaRPr>
          </a:p>
        </p:txBody>
      </p:sp>
      <p:sp>
        <p:nvSpPr>
          <p:cNvPr id="4" name="Content Placeholder 3">
            <a:extLst>
              <a:ext uri="{FF2B5EF4-FFF2-40B4-BE49-F238E27FC236}">
                <a16:creationId xmlns:a16="http://schemas.microsoft.com/office/drawing/2014/main" id="{BF48491F-6E8E-4CAB-ACD1-EF1B37102667}"/>
              </a:ext>
            </a:extLst>
          </p:cNvPr>
          <p:cNvSpPr>
            <a:spLocks noGrp="1"/>
          </p:cNvSpPr>
          <p:nvPr>
            <p:ph idx="1"/>
          </p:nvPr>
        </p:nvSpPr>
        <p:spPr/>
        <p:txBody>
          <a:bodyPr>
            <a:normAutofit/>
          </a:bodyPr>
          <a:lstStyle/>
          <a:p>
            <a:endParaRPr lang="en-US" sz="2400" dirty="0">
              <a:solidFill>
                <a:srgbClr val="0070C0"/>
              </a:solidFill>
            </a:endParaRPr>
          </a:p>
          <a:p>
            <a:pPr lvl="1"/>
            <a:r>
              <a:rPr lang="en-US" sz="1600" dirty="0">
                <a:solidFill>
                  <a:srgbClr val="005A9E"/>
                </a:solidFill>
                <a:latin typeface="Calibri" panose="020F0502020204030204" pitchFamily="34" charset="0"/>
                <a:cs typeface="Calibri" panose="020F0502020204030204" pitchFamily="34" charset="0"/>
              </a:rPr>
              <a:t>Please contact your assigned </a:t>
            </a:r>
            <a:r>
              <a:rPr lang="en-US" sz="1600" dirty="0">
                <a:solidFill>
                  <a:srgbClr val="005A9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Ag HR Consultant</a:t>
            </a:r>
            <a:r>
              <a:rPr lang="en-US" sz="1600" dirty="0">
                <a:solidFill>
                  <a:srgbClr val="005A9E"/>
                </a:solidFill>
                <a:latin typeface="Calibri" panose="020F0502020204030204" pitchFamily="34" charset="0"/>
                <a:cs typeface="Calibri" panose="020F0502020204030204" pitchFamily="34" charset="0"/>
              </a:rPr>
              <a:t> if you have any questions regarding this search committee training. </a:t>
            </a:r>
          </a:p>
          <a:p>
            <a:endParaRPr lang="en-US" sz="1600" dirty="0">
              <a:solidFill>
                <a:srgbClr val="005A9E"/>
              </a:solidFill>
              <a:latin typeface="Calibri" panose="020F0502020204030204" pitchFamily="34" charset="0"/>
              <a:cs typeface="Calibri" panose="020F0502020204030204" pitchFamily="34" charset="0"/>
            </a:endParaRPr>
          </a:p>
          <a:p>
            <a:pPr lvl="1"/>
            <a:r>
              <a:rPr lang="en-US" sz="1600" dirty="0">
                <a:solidFill>
                  <a:srgbClr val="005A9E"/>
                </a:solidFill>
                <a:latin typeface="Calibri" panose="020F0502020204030204" pitchFamily="34" charset="0"/>
                <a:cs typeface="Calibri" panose="020F0502020204030204" pitchFamily="34" charset="0"/>
              </a:rPr>
              <a:t>Let your assigned </a:t>
            </a:r>
            <a:r>
              <a:rPr lang="en-US" sz="1600" dirty="0">
                <a:solidFill>
                  <a:srgbClr val="005A9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Ag HR Consultant</a:t>
            </a:r>
            <a:r>
              <a:rPr lang="en-US" sz="1600" dirty="0">
                <a:solidFill>
                  <a:srgbClr val="005A9E"/>
                </a:solidFill>
                <a:latin typeface="Calibri" panose="020F0502020204030204" pitchFamily="34" charset="0"/>
                <a:cs typeface="Calibri" panose="020F0502020204030204" pitchFamily="34" charset="0"/>
              </a:rPr>
              <a:t> know when you have reviewed the Search Committee materials so that your eligibility to serve on search committees can be recorded. </a:t>
            </a:r>
          </a:p>
          <a:p>
            <a:pPr lvl="1"/>
            <a:endParaRPr lang="en-US" sz="1600" dirty="0">
              <a:solidFill>
                <a:srgbClr val="005A9E"/>
              </a:solidFill>
              <a:latin typeface="Calibri" panose="020F0502020204030204" pitchFamily="34" charset="0"/>
              <a:cs typeface="Calibri" panose="020F0502020204030204" pitchFamily="34" charset="0"/>
            </a:endParaRPr>
          </a:p>
          <a:p>
            <a:pPr lvl="1"/>
            <a:endParaRPr lang="en-US" sz="1600" dirty="0">
              <a:solidFill>
                <a:srgbClr val="005A9E"/>
              </a:solidFill>
              <a:latin typeface="Calibri" panose="020F0502020204030204" pitchFamily="34" charset="0"/>
              <a:cs typeface="Calibri" panose="020F0502020204030204" pitchFamily="34" charset="0"/>
            </a:endParaRPr>
          </a:p>
          <a:p>
            <a:pPr algn="ctr"/>
            <a:r>
              <a:rPr lang="en-US" sz="1800" dirty="0">
                <a:solidFill>
                  <a:srgbClr val="005A9E"/>
                </a:solidFill>
                <a:latin typeface="Calibri" panose="020F0502020204030204" pitchFamily="34" charset="0"/>
                <a:cs typeface="Calibri" panose="020F0502020204030204" pitchFamily="34" charset="0"/>
              </a:rPr>
              <a:t>Thank you for reviewing the College of Agricultural Search Committee materials.</a:t>
            </a:r>
          </a:p>
        </p:txBody>
      </p:sp>
      <p:pic>
        <p:nvPicPr>
          <p:cNvPr id="5" name="Graphic 4" descr="List">
            <a:extLst>
              <a:ext uri="{FF2B5EF4-FFF2-40B4-BE49-F238E27FC236}">
                <a16:creationId xmlns:a16="http://schemas.microsoft.com/office/drawing/2014/main" id="{99383ACF-455E-47D9-B68D-FB75ADB72AF6}"/>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1500" y="2362200"/>
            <a:ext cx="274320" cy="274320"/>
          </a:xfrm>
          <a:prstGeom prst="rect">
            <a:avLst/>
          </a:prstGeom>
        </p:spPr>
      </p:pic>
      <p:pic>
        <p:nvPicPr>
          <p:cNvPr id="7" name="Graphic 6" descr="Checklist">
            <a:extLst>
              <a:ext uri="{FF2B5EF4-FFF2-40B4-BE49-F238E27FC236}">
                <a16:creationId xmlns:a16="http://schemas.microsoft.com/office/drawing/2014/main" id="{91DAD0BF-491D-4FD3-B4DF-48A48FAACA36}"/>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71500" y="3192780"/>
            <a:ext cx="274320" cy="274320"/>
          </a:xfrm>
          <a:prstGeom prst="rect">
            <a:avLst/>
          </a:prstGeom>
        </p:spPr>
      </p:pic>
    </p:spTree>
    <p:extLst>
      <p:ext uri="{BB962C8B-B14F-4D97-AF65-F5344CB8AC3E}">
        <p14:creationId xmlns:p14="http://schemas.microsoft.com/office/powerpoint/2010/main" val="36642061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304801"/>
            <a:ext cx="8079581" cy="1219200"/>
          </a:xfrm>
        </p:spPr>
        <p:txBody>
          <a:bodyPr>
            <a:normAutofit fontScale="90000"/>
          </a:bodyPr>
          <a:lstStyle/>
          <a:p>
            <a:r>
              <a:rPr lang="en-US" sz="3600" u="sng" dirty="0">
                <a:solidFill>
                  <a:srgbClr val="005A9E"/>
                </a:solidFill>
                <a:latin typeface="Calibri" panose="020F0502020204030204" pitchFamily="34" charset="0"/>
                <a:cs typeface="Calibri" panose="020F0502020204030204" pitchFamily="34" charset="0"/>
              </a:rPr>
              <a:t>Training Highlights</a:t>
            </a:r>
            <a:br>
              <a:rPr lang="en-US" sz="3600" dirty="0">
                <a:solidFill>
                  <a:srgbClr val="005A9E"/>
                </a:solidFill>
                <a:latin typeface="Calibri" panose="020F0502020204030204" pitchFamily="34" charset="0"/>
                <a:cs typeface="Calibri" panose="020F0502020204030204" pitchFamily="34" charset="0"/>
              </a:rPr>
            </a:br>
            <a:br>
              <a:rPr lang="en-US" sz="3600" dirty="0">
                <a:solidFill>
                  <a:srgbClr val="005A9E"/>
                </a:solidFill>
                <a:latin typeface="Calibri" panose="020F0502020204030204" pitchFamily="34" charset="0"/>
                <a:cs typeface="Calibri" panose="020F0502020204030204" pitchFamily="34" charset="0"/>
              </a:rPr>
            </a:br>
            <a:r>
              <a:rPr lang="en-US" sz="1800" i="1" dirty="0">
                <a:solidFill>
                  <a:srgbClr val="005A9E"/>
                </a:solidFill>
                <a:latin typeface="Calibri" panose="020F0502020204030204" pitchFamily="34" charset="0"/>
                <a:cs typeface="Calibri" panose="020F0502020204030204" pitchFamily="34" charset="0"/>
              </a:rPr>
              <a:t>Note: This Search Committee Training is required for staff, faculty, and postdoctoral scholar searches. It is not required for part-time vacancies. </a:t>
            </a:r>
            <a:endParaRPr lang="en-US" sz="3600" i="1" dirty="0">
              <a:solidFill>
                <a:srgbClr val="005A9E"/>
              </a:solidFill>
              <a:latin typeface="Calibri" panose="020F0502020204030204" pitchFamily="34" charset="0"/>
              <a:cs typeface="Calibri" panose="020F0502020204030204" pitchFamily="34" charset="0"/>
            </a:endParaRPr>
          </a:p>
        </p:txBody>
      </p:sp>
      <p:sp>
        <p:nvSpPr>
          <p:cNvPr id="3" name="Content Placeholder 2"/>
          <p:cNvSpPr>
            <a:spLocks noGrp="1"/>
          </p:cNvSpPr>
          <p:nvPr>
            <p:ph sz="half" idx="1"/>
          </p:nvPr>
        </p:nvSpPr>
        <p:spPr>
          <a:xfrm>
            <a:off x="457200" y="1676399"/>
            <a:ext cx="3835908" cy="4876799"/>
          </a:xfrm>
          <a:effectLst>
            <a:glow rad="63500">
              <a:schemeClr val="accent1">
                <a:satMod val="175000"/>
                <a:alpha val="40000"/>
              </a:schemeClr>
            </a:glow>
          </a:effectLst>
        </p:spPr>
        <p:txBody>
          <a:bodyPr>
            <a:normAutofit/>
          </a:bodyPr>
          <a:lstStyle/>
          <a:p>
            <a:br>
              <a:rPr lang="en-US" sz="1400" dirty="0">
                <a:solidFill>
                  <a:srgbClr val="005A9E"/>
                </a:solidFill>
                <a:latin typeface="Calibri" panose="020F0502020204030204" pitchFamily="34" charset="0"/>
                <a:cs typeface="Calibri" panose="020F0502020204030204" pitchFamily="34" charset="0"/>
              </a:rPr>
            </a:br>
            <a:r>
              <a:rPr lang="en-US" sz="1400" dirty="0">
                <a:solidFill>
                  <a:srgbClr val="005A9E"/>
                </a:solidFill>
                <a:latin typeface="Calibri" panose="020F0502020204030204" pitchFamily="34" charset="0"/>
                <a:cs typeface="Calibri" panose="020F0502020204030204" pitchFamily="34" charset="0"/>
              </a:rPr>
              <a:t>Slide 4:	Search Committee Requirements</a:t>
            </a:r>
          </a:p>
          <a:p>
            <a:r>
              <a:rPr lang="en-US" sz="1400" dirty="0">
                <a:solidFill>
                  <a:srgbClr val="005A9E"/>
                </a:solidFill>
                <a:latin typeface="Calibri" panose="020F0502020204030204" pitchFamily="34" charset="0"/>
                <a:cs typeface="Calibri" panose="020F0502020204030204" pitchFamily="34" charset="0"/>
              </a:rPr>
              <a:t>Slide 5: 	Advertising</a:t>
            </a:r>
          </a:p>
          <a:p>
            <a:r>
              <a:rPr lang="en-US" sz="1400" dirty="0">
                <a:solidFill>
                  <a:srgbClr val="005A9E"/>
                </a:solidFill>
                <a:latin typeface="Calibri" panose="020F0502020204030204" pitchFamily="34" charset="0"/>
                <a:cs typeface="Calibri" panose="020F0502020204030204" pitchFamily="34" charset="0"/>
              </a:rPr>
              <a:t>Slide 6-7: 	Viewing Applications in Workday</a:t>
            </a:r>
          </a:p>
          <a:p>
            <a:r>
              <a:rPr lang="en-US" sz="1400" dirty="0">
                <a:solidFill>
                  <a:srgbClr val="005A9E"/>
                </a:solidFill>
                <a:latin typeface="Calibri" panose="020F0502020204030204" pitchFamily="34" charset="0"/>
                <a:cs typeface="Calibri" panose="020F0502020204030204" pitchFamily="34" charset="0"/>
              </a:rPr>
              <a:t>                     Recruiting</a:t>
            </a:r>
          </a:p>
          <a:p>
            <a:r>
              <a:rPr lang="en-US" sz="1400" dirty="0">
                <a:solidFill>
                  <a:srgbClr val="005A9E"/>
                </a:solidFill>
                <a:latin typeface="Calibri" panose="020F0502020204030204" pitchFamily="34" charset="0"/>
                <a:cs typeface="Calibri" panose="020F0502020204030204" pitchFamily="34" charset="0"/>
              </a:rPr>
              <a:t>Slide 8:	Resume Scorecard</a:t>
            </a:r>
          </a:p>
          <a:p>
            <a:r>
              <a:rPr lang="en-US" sz="1400" dirty="0">
                <a:solidFill>
                  <a:srgbClr val="005A9E"/>
                </a:solidFill>
                <a:latin typeface="Calibri" panose="020F0502020204030204" pitchFamily="34" charset="0"/>
                <a:cs typeface="Calibri" panose="020F0502020204030204" pitchFamily="34" charset="0"/>
              </a:rPr>
              <a:t>Slide 9:	Be Aware of Unconscious or Implicit 	Bias</a:t>
            </a:r>
          </a:p>
          <a:p>
            <a:r>
              <a:rPr lang="en-US" sz="1400" dirty="0">
                <a:solidFill>
                  <a:srgbClr val="005A9E"/>
                </a:solidFill>
                <a:latin typeface="Calibri" panose="020F0502020204030204" pitchFamily="34" charset="0"/>
                <a:cs typeface="Calibri" panose="020F0502020204030204" pitchFamily="34" charset="0"/>
              </a:rPr>
              <a:t>Slide 10:	Reviewing Applications for Minimum 	Qualifications</a:t>
            </a:r>
          </a:p>
          <a:p>
            <a:r>
              <a:rPr lang="en-US" sz="1400" dirty="0">
                <a:solidFill>
                  <a:srgbClr val="005A9E"/>
                </a:solidFill>
                <a:latin typeface="Calibri" panose="020F0502020204030204" pitchFamily="34" charset="0"/>
                <a:cs typeface="Calibri" panose="020F0502020204030204" pitchFamily="34" charset="0"/>
              </a:rPr>
              <a:t>Slide 11:	Reviewing Applications for Red Flags</a:t>
            </a:r>
          </a:p>
          <a:p>
            <a:r>
              <a:rPr lang="en-US" sz="1400" dirty="0">
                <a:solidFill>
                  <a:srgbClr val="005A9E"/>
                </a:solidFill>
                <a:latin typeface="Calibri" panose="020F0502020204030204" pitchFamily="34" charset="0"/>
                <a:cs typeface="Calibri" panose="020F0502020204030204" pitchFamily="34" charset="0"/>
              </a:rPr>
              <a:t>Slide 12:	Selecting Candidates for Interviews</a:t>
            </a:r>
          </a:p>
          <a:p>
            <a:r>
              <a:rPr lang="en-US" sz="1400" dirty="0">
                <a:solidFill>
                  <a:srgbClr val="005A9E"/>
                </a:solidFill>
                <a:latin typeface="Calibri" panose="020F0502020204030204" pitchFamily="34" charset="0"/>
                <a:cs typeface="Calibri" panose="020F0502020204030204" pitchFamily="34" charset="0"/>
              </a:rPr>
              <a:t>Slide 13:	Diversity Review</a:t>
            </a:r>
          </a:p>
          <a:p>
            <a:r>
              <a:rPr lang="en-US" sz="1400" dirty="0">
                <a:solidFill>
                  <a:srgbClr val="005A9E"/>
                </a:solidFill>
                <a:latin typeface="Calibri" panose="020F0502020204030204" pitchFamily="34" charset="0"/>
                <a:cs typeface="Calibri" panose="020F0502020204030204" pitchFamily="34" charset="0"/>
              </a:rPr>
              <a:t>Slide 14:	Inviting Candidates to Interview</a:t>
            </a:r>
          </a:p>
          <a:p>
            <a:r>
              <a:rPr lang="en-US" sz="1400" dirty="0">
                <a:solidFill>
                  <a:srgbClr val="005A9E"/>
                </a:solidFill>
                <a:latin typeface="Calibri" panose="020F0502020204030204" pitchFamily="34" charset="0"/>
                <a:cs typeface="Calibri" panose="020F0502020204030204" pitchFamily="34" charset="0"/>
              </a:rPr>
              <a:t>Slide 15:	Developing Interview Questions</a:t>
            </a:r>
          </a:p>
          <a:p>
            <a:endParaRPr lang="en-US" sz="2400" dirty="0"/>
          </a:p>
          <a:p>
            <a:pPr marL="457200" lvl="1" indent="0">
              <a:buNone/>
            </a:pPr>
            <a:endParaRPr lang="en-US" dirty="0"/>
          </a:p>
        </p:txBody>
      </p:sp>
      <p:sp>
        <p:nvSpPr>
          <p:cNvPr id="4" name="Content Placeholder 3">
            <a:extLst>
              <a:ext uri="{FF2B5EF4-FFF2-40B4-BE49-F238E27FC236}">
                <a16:creationId xmlns:a16="http://schemas.microsoft.com/office/drawing/2014/main" id="{13F2F38F-DC0B-447E-A18B-338B5E8EE076}"/>
              </a:ext>
            </a:extLst>
          </p:cNvPr>
          <p:cNvSpPr>
            <a:spLocks noGrp="1"/>
          </p:cNvSpPr>
          <p:nvPr>
            <p:ph sz="half" idx="2"/>
          </p:nvPr>
        </p:nvSpPr>
        <p:spPr>
          <a:xfrm>
            <a:off x="4572000" y="1524001"/>
            <a:ext cx="3657600" cy="5029198"/>
          </a:xfrm>
          <a:effectLst>
            <a:glow rad="63500">
              <a:schemeClr val="accent1">
                <a:satMod val="175000"/>
                <a:alpha val="40000"/>
              </a:schemeClr>
            </a:glow>
          </a:effectLst>
        </p:spPr>
        <p:txBody>
          <a:bodyPr>
            <a:normAutofit/>
          </a:bodyPr>
          <a:lstStyle/>
          <a:p>
            <a:endParaRPr lang="en-US" sz="1400" dirty="0">
              <a:solidFill>
                <a:srgbClr val="005A9E"/>
              </a:solidFill>
              <a:latin typeface="Calibri" panose="020F0502020204030204" pitchFamily="34" charset="0"/>
              <a:cs typeface="Calibri" panose="020F0502020204030204" pitchFamily="34" charset="0"/>
            </a:endParaRPr>
          </a:p>
          <a:p>
            <a:r>
              <a:rPr lang="en-US" sz="1400" dirty="0">
                <a:solidFill>
                  <a:srgbClr val="005A9E"/>
                </a:solidFill>
                <a:latin typeface="Calibri" panose="020F0502020204030204" pitchFamily="34" charset="0"/>
                <a:cs typeface="Calibri" panose="020F0502020204030204" pitchFamily="34" charset="0"/>
              </a:rPr>
              <a:t>Slide 16:	Interview Questions Not Permitted </a:t>
            </a:r>
          </a:p>
          <a:p>
            <a:r>
              <a:rPr lang="en-US" sz="1400" dirty="0">
                <a:solidFill>
                  <a:srgbClr val="005A9E"/>
                </a:solidFill>
                <a:latin typeface="Calibri" panose="020F0502020204030204" pitchFamily="34" charset="0"/>
                <a:cs typeface="Calibri" panose="020F0502020204030204" pitchFamily="34" charset="0"/>
              </a:rPr>
              <a:t>Slide 17: 	Interview Methods</a:t>
            </a:r>
          </a:p>
          <a:p>
            <a:r>
              <a:rPr lang="en-US" sz="1400" dirty="0">
                <a:solidFill>
                  <a:srgbClr val="005A9E"/>
                </a:solidFill>
                <a:latin typeface="Calibri" panose="020F0502020204030204" pitchFamily="34" charset="0"/>
                <a:cs typeface="Calibri" panose="020F0502020204030204" pitchFamily="34" charset="0"/>
              </a:rPr>
              <a:t>Slide 18:	Documenting Interview Notes</a:t>
            </a:r>
          </a:p>
          <a:p>
            <a:r>
              <a:rPr lang="en-US" sz="1400" dirty="0">
                <a:solidFill>
                  <a:srgbClr val="005A9E"/>
                </a:solidFill>
                <a:latin typeface="Calibri" panose="020F0502020204030204" pitchFamily="34" charset="0"/>
                <a:cs typeface="Calibri" panose="020F0502020204030204" pitchFamily="34" charset="0"/>
              </a:rPr>
              <a:t>Slide 19:	Interview Scorecard </a:t>
            </a:r>
          </a:p>
          <a:p>
            <a:r>
              <a:rPr lang="en-US" sz="1400" dirty="0">
                <a:solidFill>
                  <a:srgbClr val="005A9E"/>
                </a:solidFill>
                <a:latin typeface="Calibri" panose="020F0502020204030204" pitchFamily="34" charset="0"/>
                <a:cs typeface="Calibri" panose="020F0502020204030204" pitchFamily="34" charset="0"/>
              </a:rPr>
              <a:t>Slide 20:	Conducting Reference Checks</a:t>
            </a:r>
          </a:p>
          <a:p>
            <a:pPr>
              <a:lnSpc>
                <a:spcPct val="100000"/>
              </a:lnSpc>
            </a:pPr>
            <a:r>
              <a:rPr lang="en-US" sz="1400" dirty="0">
                <a:solidFill>
                  <a:srgbClr val="005A9E"/>
                </a:solidFill>
                <a:latin typeface="Calibri" panose="020F0502020204030204" pitchFamily="34" charset="0"/>
                <a:cs typeface="Calibri" panose="020F0502020204030204" pitchFamily="34" charset="0"/>
              </a:rPr>
              <a:t>Slide 21:	Items to Submit to HR Talent </a:t>
            </a:r>
            <a:br>
              <a:rPr lang="en-US" sz="1400" dirty="0">
                <a:solidFill>
                  <a:srgbClr val="005A9E"/>
                </a:solidFill>
                <a:latin typeface="Calibri" panose="020F0502020204030204" pitchFamily="34" charset="0"/>
                <a:cs typeface="Calibri" panose="020F0502020204030204" pitchFamily="34" charset="0"/>
              </a:rPr>
            </a:br>
            <a:r>
              <a:rPr lang="en-US" sz="1400" dirty="0">
                <a:solidFill>
                  <a:srgbClr val="005A9E"/>
                </a:solidFill>
                <a:latin typeface="Calibri" panose="020F0502020204030204" pitchFamily="34" charset="0"/>
                <a:cs typeface="Calibri" panose="020F0502020204030204" pitchFamily="34" charset="0"/>
              </a:rPr>
              <a:t>                     Acquisition Team </a:t>
            </a:r>
          </a:p>
          <a:p>
            <a:r>
              <a:rPr lang="en-US" sz="1400" dirty="0">
                <a:solidFill>
                  <a:srgbClr val="005A9E"/>
                </a:solidFill>
                <a:latin typeface="Calibri" panose="020F0502020204030204" pitchFamily="34" charset="0"/>
                <a:cs typeface="Calibri" panose="020F0502020204030204" pitchFamily="34" charset="0"/>
              </a:rPr>
              <a:t>Slide 22:	Initiating the Hire </a:t>
            </a:r>
          </a:p>
          <a:p>
            <a:r>
              <a:rPr lang="en-US" sz="1400" dirty="0">
                <a:solidFill>
                  <a:srgbClr val="005A9E"/>
                </a:solidFill>
                <a:latin typeface="Calibri" panose="020F0502020204030204" pitchFamily="34" charset="0"/>
                <a:cs typeface="Calibri" panose="020F0502020204030204" pitchFamily="34" charset="0"/>
              </a:rPr>
              <a:t>Slide 23:	Background Checks for New Hires </a:t>
            </a:r>
          </a:p>
          <a:p>
            <a:r>
              <a:rPr lang="en-US" sz="1400" dirty="0">
                <a:solidFill>
                  <a:srgbClr val="005A9E"/>
                </a:solidFill>
                <a:latin typeface="Calibri" panose="020F0502020204030204" pitchFamily="34" charset="0"/>
                <a:cs typeface="Calibri" panose="020F0502020204030204" pitchFamily="34" charset="0"/>
              </a:rPr>
              <a:t>Slide 24:	Notifying Applicants Not Hired </a:t>
            </a:r>
          </a:p>
          <a:p>
            <a:r>
              <a:rPr lang="en-US" sz="1400" dirty="0">
                <a:solidFill>
                  <a:srgbClr val="005A9E"/>
                </a:solidFill>
                <a:latin typeface="Calibri" panose="020F0502020204030204" pitchFamily="34" charset="0"/>
                <a:cs typeface="Calibri" panose="020F0502020204030204" pitchFamily="34" charset="0"/>
              </a:rPr>
              <a:t>Slide 25:	Helpful Resources</a:t>
            </a:r>
          </a:p>
          <a:p>
            <a:r>
              <a:rPr lang="en-US" sz="1400" dirty="0">
                <a:solidFill>
                  <a:srgbClr val="005A9E"/>
                </a:solidFill>
                <a:latin typeface="Calibri" panose="020F0502020204030204" pitchFamily="34" charset="0"/>
                <a:cs typeface="Calibri" panose="020F0502020204030204" pitchFamily="34" charset="0"/>
              </a:rPr>
              <a:t>Slide 26:	Maintaining Confidentiality </a:t>
            </a:r>
          </a:p>
          <a:p>
            <a:r>
              <a:rPr lang="en-US" sz="1400" dirty="0">
                <a:solidFill>
                  <a:srgbClr val="005A9E"/>
                </a:solidFill>
                <a:latin typeface="Calibri" panose="020F0502020204030204" pitchFamily="34" charset="0"/>
                <a:cs typeface="Calibri" panose="020F0502020204030204" pitchFamily="34" charset="0"/>
              </a:rPr>
              <a:t>Slide 27:	Contacting Your Ag HR Consultant</a:t>
            </a:r>
          </a:p>
          <a:p>
            <a:endParaRPr lang="en-US" sz="1400" dirty="0"/>
          </a:p>
        </p:txBody>
      </p:sp>
    </p:spTree>
    <p:extLst>
      <p:ext uri="{BB962C8B-B14F-4D97-AF65-F5344CB8AC3E}">
        <p14:creationId xmlns:p14="http://schemas.microsoft.com/office/powerpoint/2010/main" val="21813393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304799"/>
            <a:ext cx="8079581" cy="990601"/>
          </a:xfrm>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Search Committee Requirements</a:t>
            </a:r>
          </a:p>
        </p:txBody>
      </p:sp>
      <p:sp>
        <p:nvSpPr>
          <p:cNvPr id="3" name="Content Placeholder 2"/>
          <p:cNvSpPr>
            <a:spLocks noGrp="1"/>
          </p:cNvSpPr>
          <p:nvPr>
            <p:ph idx="1"/>
          </p:nvPr>
        </p:nvSpPr>
        <p:spPr>
          <a:xfrm>
            <a:off x="454152" y="1219201"/>
            <a:ext cx="8229600" cy="5334000"/>
          </a:xfrm>
        </p:spPr>
        <p:txBody>
          <a:bodyPr>
            <a:normAutofit lnSpcReduction="10000"/>
          </a:bodyPr>
          <a:lstStyle/>
          <a:p>
            <a:pPr marL="0" indent="0">
              <a:buNone/>
            </a:pPr>
            <a:r>
              <a:rPr lang="en-US" sz="1800" dirty="0">
                <a:solidFill>
                  <a:srgbClr val="005A9E"/>
                </a:solidFill>
                <a:latin typeface="Calibri" panose="020F0502020204030204" pitchFamily="34" charset="0"/>
                <a:cs typeface="Calibri" panose="020F0502020204030204" pitchFamily="34" charset="0"/>
              </a:rPr>
              <a:t>      The search committee should have gender and race/ethnicity representation. </a:t>
            </a:r>
            <a:br>
              <a:rPr lang="en-US" sz="1800" dirty="0">
                <a:solidFill>
                  <a:srgbClr val="005A9E"/>
                </a:solidFill>
                <a:latin typeface="Calibri" panose="020F0502020204030204" pitchFamily="34" charset="0"/>
                <a:cs typeface="Calibri" panose="020F0502020204030204" pitchFamily="34" charset="0"/>
              </a:rPr>
            </a:br>
            <a:endParaRPr lang="en-US" sz="1800" dirty="0">
              <a:solidFill>
                <a:srgbClr val="005A9E"/>
              </a:solidFill>
              <a:latin typeface="Calibri" panose="020F0502020204030204" pitchFamily="34" charset="0"/>
              <a:cs typeface="Calibri" panose="020F0502020204030204" pitchFamily="34" charset="0"/>
            </a:endParaRPr>
          </a:p>
          <a:p>
            <a:pPr marL="0" indent="0">
              <a:buNone/>
            </a:pPr>
            <a:r>
              <a:rPr lang="en-US" sz="1800" dirty="0">
                <a:solidFill>
                  <a:srgbClr val="005A9E"/>
                </a:solidFill>
                <a:latin typeface="Calibri" panose="020F0502020204030204" pitchFamily="34" charset="0"/>
                <a:cs typeface="Calibri" panose="020F0502020204030204" pitchFamily="34" charset="0"/>
              </a:rPr>
              <a:t>      The search committee should consist of at least three members. An odd number of members is recommended.</a:t>
            </a:r>
            <a:br>
              <a:rPr lang="en-US" sz="1800" dirty="0">
                <a:solidFill>
                  <a:srgbClr val="005A9E"/>
                </a:solidFill>
                <a:latin typeface="Calibri" panose="020F0502020204030204" pitchFamily="34" charset="0"/>
                <a:cs typeface="Calibri" panose="020F0502020204030204" pitchFamily="34" charset="0"/>
              </a:rPr>
            </a:br>
            <a:endParaRPr lang="en-US" sz="1800" dirty="0">
              <a:solidFill>
                <a:srgbClr val="005A9E"/>
              </a:solidFill>
              <a:latin typeface="Calibri" panose="020F0502020204030204" pitchFamily="34" charset="0"/>
              <a:cs typeface="Calibri" panose="020F0502020204030204" pitchFamily="34" charset="0"/>
            </a:endParaRPr>
          </a:p>
          <a:p>
            <a:pPr marL="0" indent="0">
              <a:buNone/>
            </a:pPr>
            <a:r>
              <a:rPr lang="en-US" sz="1800" dirty="0">
                <a:solidFill>
                  <a:srgbClr val="005A9E"/>
                </a:solidFill>
                <a:latin typeface="Calibri" panose="020F0502020204030204" pitchFamily="34" charset="0"/>
                <a:cs typeface="Calibri" panose="020F0502020204030204" pitchFamily="34" charset="0"/>
              </a:rPr>
              <a:t>      A list of search committee members should be sent to your assigned </a:t>
            </a:r>
            <a:r>
              <a:rPr lang="en-US" sz="1800" dirty="0">
                <a:solidFill>
                  <a:srgbClr val="005A9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Ag HR Consultant</a:t>
            </a:r>
            <a:r>
              <a:rPr lang="en-US" sz="1800" dirty="0">
                <a:solidFill>
                  <a:srgbClr val="005A9E"/>
                </a:solidFill>
                <a:latin typeface="Calibri" panose="020F0502020204030204" pitchFamily="34" charset="0"/>
                <a:cs typeface="Calibri" panose="020F0502020204030204" pitchFamily="34" charset="0"/>
              </a:rPr>
              <a:t> to ensure each search committee member has reviewed the search committee materials.</a:t>
            </a:r>
            <a:br>
              <a:rPr lang="en-US" sz="1800" dirty="0">
                <a:solidFill>
                  <a:srgbClr val="005A9E"/>
                </a:solidFill>
                <a:latin typeface="Calibri" panose="020F0502020204030204" pitchFamily="34" charset="0"/>
                <a:cs typeface="Calibri" panose="020F0502020204030204" pitchFamily="34" charset="0"/>
              </a:rPr>
            </a:br>
            <a:endParaRPr lang="en-US" sz="1800" dirty="0">
              <a:solidFill>
                <a:srgbClr val="005A9E"/>
              </a:solidFill>
              <a:latin typeface="Calibri" panose="020F0502020204030204" pitchFamily="34" charset="0"/>
              <a:cs typeface="Calibri" panose="020F0502020204030204" pitchFamily="34" charset="0"/>
            </a:endParaRPr>
          </a:p>
          <a:p>
            <a:pPr marL="0" indent="0">
              <a:buNone/>
            </a:pPr>
            <a:r>
              <a:rPr lang="en-US" sz="1800" dirty="0">
                <a:solidFill>
                  <a:srgbClr val="005A9E"/>
                </a:solidFill>
                <a:latin typeface="Calibri" panose="020F0502020204030204" pitchFamily="34" charset="0"/>
                <a:cs typeface="Calibri" panose="020F0502020204030204" pitchFamily="34" charset="0"/>
              </a:rPr>
              <a:t>      Prior to meeting with candidates, each search committee member must review this slideshow and visit the webpages linked within.</a:t>
            </a:r>
            <a:br>
              <a:rPr lang="en-US" sz="1800" dirty="0">
                <a:solidFill>
                  <a:srgbClr val="005A9E"/>
                </a:solidFill>
                <a:latin typeface="Calibri" panose="020F0502020204030204" pitchFamily="34" charset="0"/>
                <a:cs typeface="Calibri" panose="020F0502020204030204" pitchFamily="34" charset="0"/>
              </a:rPr>
            </a:br>
            <a:endParaRPr lang="en-US" sz="1800" dirty="0">
              <a:solidFill>
                <a:srgbClr val="005A9E"/>
              </a:solidFill>
              <a:latin typeface="Calibri" panose="020F0502020204030204" pitchFamily="34" charset="0"/>
              <a:cs typeface="Calibri" panose="020F0502020204030204" pitchFamily="34" charset="0"/>
            </a:endParaRPr>
          </a:p>
          <a:p>
            <a:pPr marL="0" indent="0">
              <a:buNone/>
            </a:pPr>
            <a:r>
              <a:rPr lang="en-US" sz="1800" dirty="0">
                <a:solidFill>
                  <a:srgbClr val="005A9E"/>
                </a:solidFill>
                <a:latin typeface="Calibri" panose="020F0502020204030204" pitchFamily="34" charset="0"/>
                <a:cs typeface="Calibri" panose="020F0502020204030204" pitchFamily="34" charset="0"/>
              </a:rPr>
              <a:t>     The search committee for a </a:t>
            </a:r>
            <a:r>
              <a:rPr lang="en-US" sz="1800" b="1" dirty="0">
                <a:solidFill>
                  <a:srgbClr val="005A9E"/>
                </a:solidFill>
                <a:latin typeface="Calibri" panose="020F0502020204030204" pitchFamily="34" charset="0"/>
                <a:cs typeface="Calibri" panose="020F0502020204030204" pitchFamily="34" charset="0"/>
              </a:rPr>
              <a:t>faculty position</a:t>
            </a:r>
            <a:r>
              <a:rPr lang="en-US" sz="1800" dirty="0">
                <a:solidFill>
                  <a:srgbClr val="005A9E"/>
                </a:solidFill>
                <a:latin typeface="Calibri" panose="020F0502020204030204" pitchFamily="34" charset="0"/>
                <a:cs typeface="Calibri" panose="020F0502020204030204" pitchFamily="34" charset="0"/>
              </a:rPr>
              <a:t> must be approved by the Dean’s Office.</a:t>
            </a:r>
            <a:br>
              <a:rPr lang="en-US" sz="1800" dirty="0">
                <a:solidFill>
                  <a:srgbClr val="005A9E"/>
                </a:solidFill>
                <a:latin typeface="Calibri" panose="020F0502020204030204" pitchFamily="34" charset="0"/>
                <a:cs typeface="Calibri" panose="020F0502020204030204" pitchFamily="34" charset="0"/>
              </a:rPr>
            </a:br>
            <a:endParaRPr lang="en-US" sz="1800" dirty="0">
              <a:solidFill>
                <a:srgbClr val="005A9E"/>
              </a:solidFill>
              <a:latin typeface="Calibri" panose="020F0502020204030204" pitchFamily="34" charset="0"/>
              <a:cs typeface="Calibri" panose="020F0502020204030204" pitchFamily="34" charset="0"/>
            </a:endParaRPr>
          </a:p>
          <a:p>
            <a:pPr marL="0" indent="0">
              <a:buNone/>
            </a:pPr>
            <a:r>
              <a:rPr lang="en-US" sz="1800" dirty="0">
                <a:solidFill>
                  <a:srgbClr val="005A9E"/>
                </a:solidFill>
                <a:latin typeface="Calibri" panose="020F0502020204030204" pitchFamily="34" charset="0"/>
                <a:cs typeface="Calibri" panose="020F0502020204030204" pitchFamily="34" charset="0"/>
              </a:rPr>
              <a:t>     An </a:t>
            </a:r>
            <a:r>
              <a:rPr lang="en-US" sz="1800" b="1" dirty="0">
                <a:solidFill>
                  <a:srgbClr val="005A9E"/>
                </a:solidFill>
                <a:latin typeface="Calibri" panose="020F0502020204030204" pitchFamily="34" charset="0"/>
                <a:cs typeface="Calibri" panose="020F0502020204030204" pitchFamily="34" charset="0"/>
              </a:rPr>
              <a:t>Academic Recruitment Form* </a:t>
            </a:r>
            <a:r>
              <a:rPr lang="en-US" sz="1800" dirty="0">
                <a:solidFill>
                  <a:srgbClr val="005A9E"/>
                </a:solidFill>
                <a:latin typeface="Calibri" panose="020F0502020204030204" pitchFamily="34" charset="0"/>
                <a:cs typeface="Calibri" panose="020F0502020204030204" pitchFamily="34" charset="0"/>
              </a:rPr>
              <a:t>must be completed for faculty searches if the Affirmative Action Office determines that the department is underrepresented. If the form is required, one will be sent by Penn State HR Shared Services to the search committee chair.</a:t>
            </a:r>
          </a:p>
          <a:p>
            <a:pPr marL="0" lvl="1" indent="0">
              <a:buNone/>
            </a:pPr>
            <a:r>
              <a:rPr lang="en-US" sz="1800" dirty="0">
                <a:solidFill>
                  <a:srgbClr val="005A9E"/>
                </a:solidFill>
                <a:latin typeface="Calibri" panose="020F0502020204030204" pitchFamily="34" charset="0"/>
                <a:cs typeface="Calibri" panose="020F0502020204030204" pitchFamily="34" charset="0"/>
              </a:rPr>
              <a:t>	</a:t>
            </a:r>
            <a:r>
              <a:rPr lang="en-US" sz="1800" i="1" dirty="0">
                <a:solidFill>
                  <a:srgbClr val="005A9E"/>
                </a:solidFill>
                <a:latin typeface="Calibri" panose="020F0502020204030204" pitchFamily="34" charset="0"/>
                <a:cs typeface="Calibri" panose="020F0502020204030204" pitchFamily="34" charset="0"/>
              </a:rPr>
              <a:t>*outlines department representation and search committee composition</a:t>
            </a:r>
          </a:p>
        </p:txBody>
      </p:sp>
      <p:pic>
        <p:nvPicPr>
          <p:cNvPr id="7" name="Graphic 6" descr="Users">
            <a:extLst>
              <a:ext uri="{FF2B5EF4-FFF2-40B4-BE49-F238E27FC236}">
                <a16:creationId xmlns:a16="http://schemas.microsoft.com/office/drawing/2014/main" id="{7994AE36-1744-42FD-BAD4-23CB5E15A11E}"/>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10653" y="1828800"/>
            <a:ext cx="274320" cy="274320"/>
          </a:xfrm>
          <a:prstGeom prst="rect">
            <a:avLst/>
          </a:prstGeom>
        </p:spPr>
      </p:pic>
      <p:pic>
        <p:nvPicPr>
          <p:cNvPr id="9" name="Graphic 8" descr="List">
            <a:extLst>
              <a:ext uri="{FF2B5EF4-FFF2-40B4-BE49-F238E27FC236}">
                <a16:creationId xmlns:a16="http://schemas.microsoft.com/office/drawing/2014/main" id="{D3D60E7A-044E-406A-AAC5-FEB8BE8A6E0D}"/>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25975" y="2556915"/>
            <a:ext cx="274320" cy="274320"/>
          </a:xfrm>
          <a:prstGeom prst="rect">
            <a:avLst/>
          </a:prstGeom>
        </p:spPr>
      </p:pic>
      <p:pic>
        <p:nvPicPr>
          <p:cNvPr id="11" name="Graphic 10" descr="Computer">
            <a:extLst>
              <a:ext uri="{FF2B5EF4-FFF2-40B4-BE49-F238E27FC236}">
                <a16:creationId xmlns:a16="http://schemas.microsoft.com/office/drawing/2014/main" id="{7B02577E-2D33-4D0B-8D1E-0E794BFB8936}"/>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510653" y="3598371"/>
            <a:ext cx="274320" cy="274320"/>
          </a:xfrm>
          <a:prstGeom prst="rect">
            <a:avLst/>
          </a:prstGeom>
        </p:spPr>
      </p:pic>
      <p:pic>
        <p:nvPicPr>
          <p:cNvPr id="13" name="Graphic 12" descr="Checkmark">
            <a:extLst>
              <a:ext uri="{FF2B5EF4-FFF2-40B4-BE49-F238E27FC236}">
                <a16:creationId xmlns:a16="http://schemas.microsoft.com/office/drawing/2014/main" id="{2B96A36B-3E9F-4513-A7E1-97B107EAA2D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492919" y="4440731"/>
            <a:ext cx="274320" cy="274320"/>
          </a:xfrm>
          <a:prstGeom prst="rect">
            <a:avLst/>
          </a:prstGeom>
        </p:spPr>
      </p:pic>
      <p:pic>
        <p:nvPicPr>
          <p:cNvPr id="15" name="Graphic 14" descr="Document">
            <a:extLst>
              <a:ext uri="{FF2B5EF4-FFF2-40B4-BE49-F238E27FC236}">
                <a16:creationId xmlns:a16="http://schemas.microsoft.com/office/drawing/2014/main" id="{94C18E71-DD50-431A-A42F-CBB1126F5C96}"/>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509973" y="5077349"/>
            <a:ext cx="274320" cy="274320"/>
          </a:xfrm>
          <a:prstGeom prst="rect">
            <a:avLst/>
          </a:prstGeom>
        </p:spPr>
      </p:pic>
      <p:pic>
        <p:nvPicPr>
          <p:cNvPr id="5" name="Graphic 4" descr="Boardroom">
            <a:extLst>
              <a:ext uri="{FF2B5EF4-FFF2-40B4-BE49-F238E27FC236}">
                <a16:creationId xmlns:a16="http://schemas.microsoft.com/office/drawing/2014/main" id="{694BE066-983E-40AA-93EE-8CE76C94170D}"/>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506925" y="1234439"/>
            <a:ext cx="274320" cy="274320"/>
          </a:xfrm>
          <a:prstGeom prst="rect">
            <a:avLst/>
          </a:prstGeom>
        </p:spPr>
      </p:pic>
    </p:spTree>
    <p:extLst>
      <p:ext uri="{BB962C8B-B14F-4D97-AF65-F5344CB8AC3E}">
        <p14:creationId xmlns:p14="http://schemas.microsoft.com/office/powerpoint/2010/main" val="31143077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919" y="381001"/>
            <a:ext cx="8079581" cy="609599"/>
          </a:xfrm>
        </p:spPr>
        <p:txBody>
          <a:bodyPr>
            <a:normAutofit/>
          </a:bodyPr>
          <a:lstStyle/>
          <a:p>
            <a:r>
              <a:rPr lang="en-US" sz="3200" u="sng" dirty="0">
                <a:solidFill>
                  <a:srgbClr val="005A9E"/>
                </a:solidFill>
                <a:latin typeface="Calibri" panose="020F0502020204030204" pitchFamily="34" charset="0"/>
                <a:cs typeface="Calibri" panose="020F0502020204030204" pitchFamily="34" charset="0"/>
              </a:rPr>
              <a:t>Advertising</a:t>
            </a:r>
          </a:p>
        </p:txBody>
      </p:sp>
      <p:sp>
        <p:nvSpPr>
          <p:cNvPr id="3" name="Content Placeholder 2"/>
          <p:cNvSpPr>
            <a:spLocks noGrp="1"/>
          </p:cNvSpPr>
          <p:nvPr>
            <p:ph idx="1"/>
          </p:nvPr>
        </p:nvSpPr>
        <p:spPr>
          <a:xfrm>
            <a:off x="304800" y="1295400"/>
            <a:ext cx="8689848" cy="5257800"/>
          </a:xfrm>
        </p:spPr>
        <p:txBody>
          <a:bodyPr>
            <a:normAutofit/>
          </a:bodyPr>
          <a:lstStyle/>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Advertising is not required for staff positions (other than Extension Educators). However, advertising will result in a larger and more diverse pool of candidates. </a:t>
            </a: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Limited-Term vacancies require advertising in one external source beyond the Penn State Jobs website.</a:t>
            </a: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Tenure-track vacancies require advertising in one publication of national distribution. In addition, if you suspect your full-time tenure-track faculty position may attract highly qualified foreign national candidates, then please follow these important guidelines: </a:t>
            </a:r>
            <a:r>
              <a:rPr lang="en-US" sz="1600" u="sng" dirty="0">
                <a:solidFill>
                  <a:srgbClr val="005A9E"/>
                </a:solidFill>
                <a:latin typeface="Calibri" panose="020F0502020204030204" pitchFamily="34" charset="0"/>
                <a:cs typeface="Calibri" panose="020F0502020204030204" pitchFamily="34" charset="0"/>
                <a:hlinkClick r:id="rId3">
                  <a:extLst>
                    <a:ext uri="{A12FA001-AC4F-418D-AE19-62706E023703}">
                      <ahyp:hlinkClr xmlns:ahyp="http://schemas.microsoft.com/office/drawing/2018/hyperlinkcolor" val="tx"/>
                    </a:ext>
                  </a:extLst>
                </a:hlinkClick>
              </a:rPr>
              <a:t>Recruitment Requirements for International Faculty New-Hires</a:t>
            </a:r>
            <a:r>
              <a:rPr lang="en-US" sz="1600" u="sng" dirty="0">
                <a:solidFill>
                  <a:srgbClr val="005A9E"/>
                </a:solidFill>
                <a:latin typeface="Calibri" panose="020F0502020204030204" pitchFamily="34" charset="0"/>
                <a:cs typeface="Calibri" panose="020F0502020204030204" pitchFamily="34" charset="0"/>
              </a:rPr>
              <a:t>.</a:t>
            </a:r>
            <a:endParaRPr lang="en-US" sz="1600" dirty="0">
              <a:solidFill>
                <a:srgbClr val="005A9E"/>
              </a:solidFill>
              <a:latin typeface="Calibri" panose="020F0502020204030204" pitchFamily="34" charset="0"/>
              <a:cs typeface="Calibri" panose="020F0502020204030204" pitchFamily="34" charset="0"/>
            </a:endParaRP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Advertising outlets for faculty positions must be approved by the Dean’s Office.</a:t>
            </a: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a:t>
            </a:r>
            <a:r>
              <a:rPr lang="en-US" sz="1600" i="1" dirty="0">
                <a:solidFill>
                  <a:srgbClr val="005A9E"/>
                </a:solidFill>
                <a:latin typeface="Calibri" panose="020F0502020204030204" pitchFamily="34" charset="0"/>
                <a:cs typeface="Calibri" panose="020F0502020204030204" pitchFamily="34" charset="0"/>
              </a:rPr>
              <a:t>Before</a:t>
            </a:r>
            <a:r>
              <a:rPr lang="en-US" sz="1600" dirty="0">
                <a:solidFill>
                  <a:srgbClr val="005A9E"/>
                </a:solidFill>
                <a:latin typeface="Calibri" panose="020F0502020204030204" pitchFamily="34" charset="0"/>
                <a:cs typeface="Calibri" panose="020F0502020204030204" pitchFamily="34" charset="0"/>
              </a:rPr>
              <a:t> advertisements can be placed in publications or sent to listservs, advertisements and position vacancy announcements must be approved by Talent Acquisition.</a:t>
            </a:r>
          </a:p>
          <a:p>
            <a:pPr>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 Hiring managers should consider publications that will reach diverse populations:</a:t>
            </a:r>
          </a:p>
          <a:p>
            <a:pPr marL="0" lvl="3" indent="0">
              <a:buNone/>
            </a:pPr>
            <a:r>
              <a:rPr lang="en-US" sz="1400" dirty="0">
                <a:solidFill>
                  <a:srgbClr val="005A9E"/>
                </a:solidFill>
                <a:latin typeface="Calibri" panose="020F0502020204030204" pitchFamily="34" charset="0"/>
                <a:cs typeface="Calibri" panose="020F0502020204030204" pitchFamily="34" charset="0"/>
              </a:rPr>
              <a:t>	  </a:t>
            </a:r>
            <a:r>
              <a:rPr lang="en-US" sz="1600" dirty="0">
                <a:solidFill>
                  <a:srgbClr val="005A9E"/>
                </a:solidFill>
                <a:latin typeface="Calibri" panose="020F0502020204030204" pitchFamily="34" charset="0"/>
                <a:cs typeface="Calibri" panose="020F0502020204030204" pitchFamily="34" charset="0"/>
                <a:hlinkClick r:id="rId4">
                  <a:extLst>
                    <a:ext uri="{A12FA001-AC4F-418D-AE19-62706E023703}">
                      <ahyp:hlinkClr xmlns:ahyp="http://schemas.microsoft.com/office/drawing/2018/hyperlinkcolor" val="tx"/>
                    </a:ext>
                  </a:extLst>
                </a:hlinkClick>
              </a:rPr>
              <a:t>AsiansInHigherEd.com</a:t>
            </a:r>
            <a:endParaRPr lang="en-US" sz="1600" dirty="0">
              <a:solidFill>
                <a:srgbClr val="005A9E"/>
              </a:solidFill>
              <a:latin typeface="Calibri" panose="020F0502020204030204" pitchFamily="34" charset="0"/>
              <a:cs typeface="Calibri" panose="020F0502020204030204" pitchFamily="34" charset="0"/>
            </a:endParaRPr>
          </a:p>
          <a:p>
            <a:pPr marL="0" lvl="3" indent="0">
              <a:buNone/>
            </a:pPr>
            <a:r>
              <a:rPr lang="en-US" sz="1600" dirty="0">
                <a:solidFill>
                  <a:srgbClr val="005A9E"/>
                </a:solidFill>
                <a:latin typeface="Calibri" panose="020F0502020204030204" pitchFamily="34" charset="0"/>
                <a:cs typeface="Calibri" panose="020F0502020204030204" pitchFamily="34" charset="0"/>
              </a:rPr>
              <a:t>	  </a:t>
            </a:r>
            <a:r>
              <a:rPr lang="en-US" sz="1600" dirty="0">
                <a:solidFill>
                  <a:srgbClr val="005A9E"/>
                </a:solidFill>
                <a:latin typeface="Calibri" panose="020F0502020204030204" pitchFamily="34" charset="0"/>
                <a:cs typeface="Calibri" panose="020F0502020204030204" pitchFamily="34" charset="0"/>
                <a:hlinkClick r:id="rId5">
                  <a:extLst>
                    <a:ext uri="{A12FA001-AC4F-418D-AE19-62706E023703}">
                      <ahyp:hlinkClr xmlns:ahyp="http://schemas.microsoft.com/office/drawing/2018/hyperlinkcolor" val="tx"/>
                    </a:ext>
                  </a:extLst>
                </a:hlinkClick>
              </a:rPr>
              <a:t>BlacksInHigherEd.com</a:t>
            </a:r>
            <a:endParaRPr lang="en-US" sz="1600" dirty="0">
              <a:solidFill>
                <a:srgbClr val="005A9E"/>
              </a:solidFill>
              <a:latin typeface="Calibri" panose="020F0502020204030204" pitchFamily="34" charset="0"/>
              <a:cs typeface="Calibri" panose="020F0502020204030204" pitchFamily="34" charset="0"/>
            </a:endParaRPr>
          </a:p>
          <a:p>
            <a:pPr marL="0" lvl="3" indent="0">
              <a:buNone/>
            </a:pPr>
            <a:r>
              <a:rPr lang="en-US" sz="1600" dirty="0">
                <a:solidFill>
                  <a:srgbClr val="005A9E"/>
                </a:solidFill>
                <a:latin typeface="Calibri" panose="020F0502020204030204" pitchFamily="34" charset="0"/>
                <a:cs typeface="Calibri" panose="020F0502020204030204" pitchFamily="34" charset="0"/>
              </a:rPr>
              <a:t>	  </a:t>
            </a:r>
            <a:r>
              <a:rPr lang="en-US" sz="1600" dirty="0">
                <a:solidFill>
                  <a:srgbClr val="005A9E"/>
                </a:solidFill>
                <a:latin typeface="Calibri" panose="020F0502020204030204" pitchFamily="34" charset="0"/>
                <a:cs typeface="Calibri" panose="020F0502020204030204" pitchFamily="34" charset="0"/>
                <a:hlinkClick r:id="rId6">
                  <a:extLst>
                    <a:ext uri="{A12FA001-AC4F-418D-AE19-62706E023703}">
                      <ahyp:hlinkClr xmlns:ahyp="http://schemas.microsoft.com/office/drawing/2018/hyperlinkcolor" val="tx"/>
                    </a:ext>
                  </a:extLst>
                </a:hlinkClick>
              </a:rPr>
              <a:t>HispanicsInHigherEd.com</a:t>
            </a:r>
            <a:endParaRPr lang="en-US" sz="1600" dirty="0">
              <a:solidFill>
                <a:srgbClr val="005A9E"/>
              </a:solidFill>
              <a:latin typeface="Calibri" panose="020F0502020204030204" pitchFamily="34" charset="0"/>
              <a:cs typeface="Calibri" panose="020F0502020204030204" pitchFamily="34" charset="0"/>
            </a:endParaRPr>
          </a:p>
          <a:p>
            <a:pPr marL="0" lvl="3" indent="0">
              <a:buNone/>
            </a:pPr>
            <a:r>
              <a:rPr lang="en-US" sz="1600" dirty="0">
                <a:solidFill>
                  <a:srgbClr val="005A9E"/>
                </a:solidFill>
                <a:latin typeface="Calibri" panose="020F0502020204030204" pitchFamily="34" charset="0"/>
                <a:cs typeface="Calibri" panose="020F0502020204030204" pitchFamily="34" charset="0"/>
              </a:rPr>
              <a:t>	  </a:t>
            </a:r>
            <a:r>
              <a:rPr lang="en-US" sz="1600" dirty="0">
                <a:solidFill>
                  <a:srgbClr val="005A9E"/>
                </a:solidFill>
                <a:latin typeface="Calibri" panose="020F0502020204030204" pitchFamily="34" charset="0"/>
                <a:cs typeface="Calibri" panose="020F0502020204030204" pitchFamily="34" charset="0"/>
                <a:hlinkClick r:id="rId7">
                  <a:extLst>
                    <a:ext uri="{A12FA001-AC4F-418D-AE19-62706E023703}">
                      <ahyp:hlinkClr xmlns:ahyp="http://schemas.microsoft.com/office/drawing/2018/hyperlinkcolor" val="tx"/>
                    </a:ext>
                  </a:extLst>
                </a:hlinkClick>
              </a:rPr>
              <a:t>LGBTinHigherEd.com</a:t>
            </a:r>
            <a:endParaRPr lang="en-US" sz="1600" dirty="0">
              <a:solidFill>
                <a:srgbClr val="005A9E"/>
              </a:solidFill>
              <a:latin typeface="Calibri" panose="020F0502020204030204" pitchFamily="34" charset="0"/>
              <a:cs typeface="Calibri" panose="020F0502020204030204" pitchFamily="34" charset="0"/>
            </a:endParaRPr>
          </a:p>
          <a:p>
            <a:pPr marL="0" lvl="3" indent="0">
              <a:buNone/>
            </a:pPr>
            <a:r>
              <a:rPr lang="en-US" sz="1600" dirty="0">
                <a:solidFill>
                  <a:srgbClr val="005A9E"/>
                </a:solidFill>
                <a:latin typeface="Calibri" panose="020F0502020204030204" pitchFamily="34" charset="0"/>
                <a:cs typeface="Calibri" panose="020F0502020204030204" pitchFamily="34" charset="0"/>
              </a:rPr>
              <a:t>	  </a:t>
            </a:r>
            <a:r>
              <a:rPr lang="en-US" sz="1600" dirty="0">
                <a:solidFill>
                  <a:srgbClr val="005A9E"/>
                </a:solidFill>
                <a:latin typeface="Calibri" panose="020F0502020204030204" pitchFamily="34" charset="0"/>
                <a:cs typeface="Calibri" panose="020F0502020204030204" pitchFamily="34" charset="0"/>
                <a:hlinkClick r:id="rId8">
                  <a:extLst>
                    <a:ext uri="{A12FA001-AC4F-418D-AE19-62706E023703}">
                      <ahyp:hlinkClr xmlns:ahyp="http://schemas.microsoft.com/office/drawing/2018/hyperlinkcolor" val="tx"/>
                    </a:ext>
                  </a:extLst>
                </a:hlinkClick>
              </a:rPr>
              <a:t>VeteransInHigherEd.com</a:t>
            </a:r>
            <a:endParaRPr lang="en-US" sz="1600" dirty="0">
              <a:solidFill>
                <a:srgbClr val="005A9E"/>
              </a:solidFill>
              <a:latin typeface="Calibri" panose="020F0502020204030204" pitchFamily="34" charset="0"/>
              <a:cs typeface="Calibri" panose="020F0502020204030204" pitchFamily="34" charset="0"/>
            </a:endParaRPr>
          </a:p>
          <a:p>
            <a:endParaRPr lang="en-US" dirty="0"/>
          </a:p>
          <a:p>
            <a:pPr marL="0" indent="0">
              <a:buNone/>
            </a:pPr>
            <a:endParaRPr lang="en-US" dirty="0"/>
          </a:p>
          <a:p>
            <a:endParaRPr lang="en-US" dirty="0"/>
          </a:p>
        </p:txBody>
      </p:sp>
      <p:pic>
        <p:nvPicPr>
          <p:cNvPr id="5" name="Graphic 4" descr="Magnifying glass">
            <a:extLst>
              <a:ext uri="{FF2B5EF4-FFF2-40B4-BE49-F238E27FC236}">
                <a16:creationId xmlns:a16="http://schemas.microsoft.com/office/drawing/2014/main" id="{2D90D41C-089C-4C32-A229-EFA8CB87CEB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1045" y="4672792"/>
            <a:ext cx="228600" cy="228600"/>
          </a:xfrm>
          <a:prstGeom prst="rect">
            <a:avLst/>
          </a:prstGeom>
        </p:spPr>
      </p:pic>
      <p:pic>
        <p:nvPicPr>
          <p:cNvPr id="6" name="Graphic 5" descr="Magnifying glass">
            <a:extLst>
              <a:ext uri="{FF2B5EF4-FFF2-40B4-BE49-F238E27FC236}">
                <a16:creationId xmlns:a16="http://schemas.microsoft.com/office/drawing/2014/main" id="{EC2ED70B-A0F0-4C90-9C9E-DBE2FF37F256}"/>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1045" y="4977592"/>
            <a:ext cx="228600" cy="228600"/>
          </a:xfrm>
          <a:prstGeom prst="rect">
            <a:avLst/>
          </a:prstGeom>
        </p:spPr>
      </p:pic>
      <p:pic>
        <p:nvPicPr>
          <p:cNvPr id="7" name="Graphic 6" descr="Magnifying glass">
            <a:extLst>
              <a:ext uri="{FF2B5EF4-FFF2-40B4-BE49-F238E27FC236}">
                <a16:creationId xmlns:a16="http://schemas.microsoft.com/office/drawing/2014/main" id="{674BF5A5-500D-4AC3-8F92-12BC317617AB}"/>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1045" y="5260570"/>
            <a:ext cx="228600" cy="228600"/>
          </a:xfrm>
          <a:prstGeom prst="rect">
            <a:avLst/>
          </a:prstGeom>
        </p:spPr>
      </p:pic>
      <p:pic>
        <p:nvPicPr>
          <p:cNvPr id="8" name="Graphic 7" descr="Magnifying glass">
            <a:extLst>
              <a:ext uri="{FF2B5EF4-FFF2-40B4-BE49-F238E27FC236}">
                <a16:creationId xmlns:a16="http://schemas.microsoft.com/office/drawing/2014/main" id="{28178506-6305-4A05-8BBE-DC3CDF4E601D}"/>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1045" y="5565370"/>
            <a:ext cx="228600" cy="228600"/>
          </a:xfrm>
          <a:prstGeom prst="rect">
            <a:avLst/>
          </a:prstGeom>
        </p:spPr>
      </p:pic>
      <p:pic>
        <p:nvPicPr>
          <p:cNvPr id="9" name="Graphic 8" descr="Magnifying glass">
            <a:extLst>
              <a:ext uri="{FF2B5EF4-FFF2-40B4-BE49-F238E27FC236}">
                <a16:creationId xmlns:a16="http://schemas.microsoft.com/office/drawing/2014/main" id="{15F7F0F6-D51B-4880-8B36-AB4C7D705D25}"/>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91045" y="5850427"/>
            <a:ext cx="228600" cy="228600"/>
          </a:xfrm>
          <a:prstGeom prst="rect">
            <a:avLst/>
          </a:prstGeom>
        </p:spPr>
      </p:pic>
    </p:spTree>
    <p:extLst>
      <p:ext uri="{BB962C8B-B14F-4D97-AF65-F5344CB8AC3E}">
        <p14:creationId xmlns:p14="http://schemas.microsoft.com/office/powerpoint/2010/main" val="261171230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3" y="499533"/>
            <a:ext cx="8503920" cy="491067"/>
          </a:xfrm>
        </p:spPr>
        <p:txBody>
          <a:bodyPr>
            <a:normAutofit fontScale="90000"/>
          </a:bodyPr>
          <a:lstStyle/>
          <a:p>
            <a:r>
              <a:rPr lang="en-US" sz="3200" u="sng" dirty="0">
                <a:solidFill>
                  <a:srgbClr val="005A9E"/>
                </a:solidFill>
                <a:latin typeface="Calibri" panose="020F0502020204030204" pitchFamily="34" charset="0"/>
                <a:cs typeface="Calibri" panose="020F0502020204030204" pitchFamily="34" charset="0"/>
              </a:rPr>
              <a:t>Viewing Job Applications and Resumes in Workday Recruiting</a:t>
            </a:r>
          </a:p>
        </p:txBody>
      </p:sp>
      <p:sp>
        <p:nvSpPr>
          <p:cNvPr id="3" name="Content Placeholder 2"/>
          <p:cNvSpPr>
            <a:spLocks noGrp="1"/>
          </p:cNvSpPr>
          <p:nvPr>
            <p:ph idx="1"/>
          </p:nvPr>
        </p:nvSpPr>
        <p:spPr>
          <a:xfrm>
            <a:off x="301752" y="1219200"/>
            <a:ext cx="8503920" cy="5181600"/>
          </a:xfrm>
        </p:spPr>
        <p:txBody>
          <a:bodyPr>
            <a:normAutofit/>
          </a:bodyPr>
          <a:lstStyle/>
          <a:p>
            <a:r>
              <a:rPr lang="en-US" sz="1600" dirty="0">
                <a:solidFill>
                  <a:srgbClr val="005A9E"/>
                </a:solidFill>
                <a:latin typeface="Calibri" panose="020F0502020204030204" pitchFamily="34" charset="0"/>
                <a:cs typeface="Calibri" panose="020F0502020204030204" pitchFamily="34" charset="0"/>
              </a:rPr>
              <a:t>Upon completion of this one-time training, search committee members will receive access from Talent Acquisition to view job applicants and their submitted materials. </a:t>
            </a:r>
          </a:p>
          <a:p>
            <a:r>
              <a:rPr lang="en-US" sz="1600" dirty="0">
                <a:solidFill>
                  <a:srgbClr val="005A9E"/>
                </a:solidFill>
                <a:latin typeface="Calibri" panose="020F0502020204030204" pitchFamily="34" charset="0"/>
                <a:cs typeface="Calibri" panose="020F0502020204030204" pitchFamily="34" charset="0"/>
              </a:rPr>
              <a:t>The applicants can be found in Workday Recruiting.</a:t>
            </a:r>
            <a:br>
              <a:rPr lang="en-US" sz="1600" dirty="0">
                <a:solidFill>
                  <a:srgbClr val="005A9E"/>
                </a:solidFill>
                <a:latin typeface="Calibri" panose="020F0502020204030204" pitchFamily="34" charset="0"/>
                <a:cs typeface="Calibri" panose="020F0502020204030204" pitchFamily="34" charset="0"/>
              </a:rPr>
            </a:b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highlight>
                  <a:srgbClr val="FFFF00"/>
                </a:highlight>
                <a:latin typeface="Calibri" panose="020F0502020204030204" pitchFamily="34" charset="0"/>
                <a:cs typeface="Calibri" panose="020F0502020204030204" pitchFamily="34" charset="0"/>
              </a:rPr>
              <a:t>Step 1</a:t>
            </a:r>
            <a:r>
              <a:rPr lang="en-US" sz="1600" dirty="0">
                <a:solidFill>
                  <a:srgbClr val="005A9E"/>
                </a:solidFill>
                <a:latin typeface="Calibri" panose="020F0502020204030204" pitchFamily="34" charset="0"/>
                <a:cs typeface="Calibri" panose="020F0502020204030204" pitchFamily="34" charset="0"/>
              </a:rPr>
              <a:t>: Sign in with your access account or Friends of Penn State account. </a:t>
            </a:r>
          </a:p>
          <a:p>
            <a:endParaRPr lang="en-US" sz="1600" dirty="0">
              <a:solidFill>
                <a:srgbClr val="005A9E"/>
              </a:solidFill>
              <a:latin typeface="Calibri" panose="020F0502020204030204" pitchFamily="34" charset="0"/>
              <a:cs typeface="Calibri" panose="020F0502020204030204" pitchFamily="34" charset="0"/>
            </a:endParaRPr>
          </a:p>
          <a:p>
            <a:endParaRPr lang="en-US" sz="1600" dirty="0">
              <a:solidFill>
                <a:srgbClr val="005A9E"/>
              </a:solidFill>
              <a:latin typeface="Calibri" panose="020F0502020204030204" pitchFamily="34" charset="0"/>
              <a:cs typeface="Calibri" panose="020F0502020204030204" pitchFamily="34" charset="0"/>
            </a:endParaRPr>
          </a:p>
          <a:p>
            <a:endParaRPr lang="en-US" sz="1600" dirty="0">
              <a:solidFill>
                <a:srgbClr val="005A9E"/>
              </a:solidFill>
              <a:latin typeface="Calibri" panose="020F0502020204030204" pitchFamily="34" charset="0"/>
              <a:cs typeface="Calibri" panose="020F0502020204030204" pitchFamily="34" charset="0"/>
            </a:endParaRPr>
          </a:p>
          <a:p>
            <a:endParaRPr lang="en-US" sz="1600" dirty="0">
              <a:solidFill>
                <a:srgbClr val="005A9E"/>
              </a:solidFill>
              <a:latin typeface="Calibri" panose="020F0502020204030204" pitchFamily="34" charset="0"/>
              <a:cs typeface="Calibri" panose="020F0502020204030204" pitchFamily="34" charset="0"/>
            </a:endParaRPr>
          </a:p>
          <a:p>
            <a:endParaRPr lang="en-US" sz="1600" dirty="0">
              <a:solidFill>
                <a:srgbClr val="005A9E"/>
              </a:solidFill>
              <a:latin typeface="Calibri" panose="020F0502020204030204" pitchFamily="34" charset="0"/>
              <a:cs typeface="Calibri" panose="020F0502020204030204" pitchFamily="34" charset="0"/>
            </a:endParaRPr>
          </a:p>
          <a:p>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endParaRPr lang="en-US" sz="1600" dirty="0">
              <a:solidFill>
                <a:srgbClr val="005A9E"/>
              </a:solidFill>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E7A80651-4F0B-404C-8FE6-331FD0390570}"/>
              </a:ext>
            </a:extLst>
          </p:cNvPr>
          <p:cNvPicPr>
            <a:picLocks noChangeAspect="1"/>
          </p:cNvPicPr>
          <p:nvPr/>
        </p:nvPicPr>
        <p:blipFill>
          <a:blip r:embed="rId3"/>
          <a:stretch>
            <a:fillRect/>
          </a:stretch>
        </p:blipFill>
        <p:spPr>
          <a:xfrm>
            <a:off x="457200" y="2438400"/>
            <a:ext cx="5791200" cy="3766665"/>
          </a:xfrm>
          <a:prstGeom prst="rect">
            <a:avLst/>
          </a:prstGeom>
        </p:spPr>
      </p:pic>
    </p:spTree>
    <p:extLst>
      <p:ext uri="{BB962C8B-B14F-4D97-AF65-F5344CB8AC3E}">
        <p14:creationId xmlns:p14="http://schemas.microsoft.com/office/powerpoint/2010/main" val="6308851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A95CE8BB-6431-4ED8-A3E0-29D26921D445}"/>
              </a:ext>
            </a:extLst>
          </p:cNvPr>
          <p:cNvSpPr/>
          <p:nvPr/>
        </p:nvSpPr>
        <p:spPr>
          <a:xfrm>
            <a:off x="902970" y="1295400"/>
            <a:ext cx="7162800" cy="4247317"/>
          </a:xfrm>
          <a:prstGeom prst="rect">
            <a:avLst/>
          </a:prstGeom>
        </p:spPr>
        <p:txBody>
          <a:bodyPr wrap="square">
            <a:spAutoFit/>
          </a:bodyPr>
          <a:lstStyle/>
          <a:p>
            <a:pPr marL="0" marR="0">
              <a:spcBef>
                <a:spcPts val="0"/>
              </a:spcBef>
              <a:spcAft>
                <a:spcPts val="0"/>
              </a:spcAft>
            </a:pPr>
            <a:r>
              <a:rPr lang="en-US" sz="1800" dirty="0">
                <a:solidFill>
                  <a:srgbClr val="005A9E"/>
                </a:solidFill>
                <a:effectLst/>
                <a:latin typeface="Calibri" panose="020F0502020204030204" pitchFamily="34" charset="0"/>
                <a:ea typeface="Calibri" panose="020F0502020204030204" pitchFamily="34" charset="0"/>
                <a:cs typeface="Calibri" panose="020F0502020204030204" pitchFamily="34" charset="0"/>
              </a:rPr>
              <a:t>Once you’re in Workday, you can search for your job requisition. </a:t>
            </a:r>
            <a:br>
              <a:rPr lang="en-US" sz="1800" dirty="0">
                <a:solidFill>
                  <a:srgbClr val="005A9E"/>
                </a:solidFill>
                <a:effectLst/>
                <a:latin typeface="Calibri" panose="020F0502020204030204" pitchFamily="34" charset="0"/>
                <a:ea typeface="Calibri" panose="020F0502020204030204" pitchFamily="34" charset="0"/>
                <a:cs typeface="Calibri" panose="020F0502020204030204" pitchFamily="34" charset="0"/>
              </a:rPr>
            </a:br>
            <a:endParaRPr lang="en-US" sz="1800" dirty="0">
              <a:solidFill>
                <a:srgbClr val="005A9E"/>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800" dirty="0">
                <a:solidFill>
                  <a:srgbClr val="005A9E"/>
                </a:solidFill>
                <a:effectLst/>
                <a:latin typeface="Calibri" panose="020F0502020204030204" pitchFamily="34" charset="0"/>
                <a:ea typeface="Calibri" panose="020F0502020204030204" pitchFamily="34" charset="0"/>
                <a:cs typeface="Calibri" panose="020F0502020204030204" pitchFamily="34" charset="0"/>
              </a:rPr>
              <a:t>In the </a:t>
            </a:r>
            <a:r>
              <a:rPr lang="en-US" sz="1800" b="1" dirty="0">
                <a:solidFill>
                  <a:srgbClr val="005A9E"/>
                </a:solidFill>
                <a:effectLst/>
                <a:latin typeface="Calibri" panose="020F0502020204030204" pitchFamily="34" charset="0"/>
                <a:ea typeface="Calibri" panose="020F0502020204030204" pitchFamily="34" charset="0"/>
                <a:cs typeface="Calibri" panose="020F0502020204030204" pitchFamily="34" charset="0"/>
              </a:rPr>
              <a:t>Applications </a:t>
            </a:r>
            <a:r>
              <a:rPr lang="en-US" sz="1800" dirty="0">
                <a:solidFill>
                  <a:srgbClr val="005A9E"/>
                </a:solidFill>
                <a:effectLst/>
                <a:latin typeface="Calibri" panose="020F0502020204030204" pitchFamily="34" charset="0"/>
                <a:ea typeface="Calibri" panose="020F0502020204030204" pitchFamily="34" charset="0"/>
                <a:cs typeface="Calibri" panose="020F0502020204030204" pitchFamily="34" charset="0"/>
              </a:rPr>
              <a:t>section of your Workday homepage, click </a:t>
            </a:r>
            <a:r>
              <a:rPr lang="en-US" sz="1800" b="1" dirty="0">
                <a:solidFill>
                  <a:srgbClr val="005A9E"/>
                </a:solidFill>
                <a:effectLst/>
                <a:latin typeface="Calibri" panose="020F0502020204030204" pitchFamily="34" charset="0"/>
                <a:ea typeface="Calibri" panose="020F0502020204030204" pitchFamily="34" charset="0"/>
                <a:cs typeface="Calibri" panose="020F0502020204030204" pitchFamily="34" charset="0"/>
              </a:rPr>
              <a:t>Recruiting Dashboard</a:t>
            </a:r>
            <a:r>
              <a:rPr lang="en-US" sz="1800" dirty="0">
                <a:solidFill>
                  <a:srgbClr val="005A9E"/>
                </a:solidFill>
                <a:effectLst/>
                <a:latin typeface="Calibri" panose="020F0502020204030204" pitchFamily="34" charset="0"/>
                <a:ea typeface="Calibri" panose="020F0502020204030204" pitchFamily="34" charset="0"/>
                <a:cs typeface="Calibri" panose="020F0502020204030204" pitchFamily="34" charset="0"/>
              </a:rPr>
              <a:t>. On the right-hand side of the screen, you will find the </a:t>
            </a:r>
            <a:r>
              <a:rPr lang="en-US" sz="1800" b="1" dirty="0">
                <a:solidFill>
                  <a:srgbClr val="005A9E"/>
                </a:solidFill>
                <a:effectLst/>
                <a:latin typeface="Calibri" panose="020F0502020204030204" pitchFamily="34" charset="0"/>
                <a:ea typeface="Calibri" panose="020F0502020204030204" pitchFamily="34" charset="0"/>
                <a:cs typeface="Calibri" panose="020F0502020204030204" pitchFamily="34" charset="0"/>
              </a:rPr>
              <a:t>Candidate Pipeline</a:t>
            </a:r>
            <a:r>
              <a:rPr lang="en-US" sz="1800" dirty="0">
                <a:solidFill>
                  <a:srgbClr val="005A9E"/>
                </a:solidFill>
                <a:effectLst/>
                <a:latin typeface="Calibri" panose="020F0502020204030204" pitchFamily="34" charset="0"/>
                <a:ea typeface="Calibri" panose="020F0502020204030204" pitchFamily="34" charset="0"/>
                <a:cs typeface="Calibri" panose="020F0502020204030204" pitchFamily="34" charset="0"/>
              </a:rPr>
              <a:t> section. </a:t>
            </a:r>
          </a:p>
          <a:p>
            <a:pPr marL="0" marR="0">
              <a:spcBef>
                <a:spcPts val="0"/>
              </a:spcBef>
              <a:spcAft>
                <a:spcPts val="0"/>
              </a:spcAft>
            </a:pPr>
            <a:endParaRPr lang="en-US" dirty="0">
              <a:solidFill>
                <a:srgbClr val="005A9E"/>
              </a:solidFill>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800" dirty="0">
                <a:solidFill>
                  <a:srgbClr val="005A9E"/>
                </a:solidFill>
                <a:effectLst/>
                <a:latin typeface="Calibri" panose="020F0502020204030204" pitchFamily="34" charset="0"/>
                <a:ea typeface="Calibri" panose="020F0502020204030204" pitchFamily="34" charset="0"/>
                <a:cs typeface="Calibri" panose="020F0502020204030204" pitchFamily="34" charset="0"/>
              </a:rPr>
              <a:t>Scroll </a:t>
            </a:r>
            <a:r>
              <a:rPr lang="en-US" dirty="0">
                <a:solidFill>
                  <a:srgbClr val="005A9E"/>
                </a:solidFill>
                <a:latin typeface="Calibri" panose="020F0502020204030204" pitchFamily="34" charset="0"/>
                <a:ea typeface="Calibri" panose="020F0502020204030204" pitchFamily="34" charset="0"/>
                <a:cs typeface="Calibri" panose="020F0502020204030204" pitchFamily="34" charset="0"/>
              </a:rPr>
              <a:t>to find </a:t>
            </a:r>
            <a:r>
              <a:rPr lang="en-US" sz="1800" dirty="0">
                <a:solidFill>
                  <a:srgbClr val="005A9E"/>
                </a:solidFill>
                <a:effectLst/>
                <a:latin typeface="Calibri" panose="020F0502020204030204" pitchFamily="34" charset="0"/>
                <a:ea typeface="Calibri" panose="020F0502020204030204" pitchFamily="34" charset="0"/>
                <a:cs typeface="Calibri" panose="020F0502020204030204" pitchFamily="34" charset="0"/>
              </a:rPr>
              <a:t>the </a:t>
            </a:r>
            <a:r>
              <a:rPr lang="en-US" sz="1800" b="1" dirty="0">
                <a:solidFill>
                  <a:srgbClr val="005A9E"/>
                </a:solidFill>
                <a:effectLst/>
                <a:latin typeface="Calibri" panose="020F0502020204030204" pitchFamily="34" charset="0"/>
                <a:ea typeface="Calibri" panose="020F0502020204030204" pitchFamily="34" charset="0"/>
                <a:cs typeface="Calibri" panose="020F0502020204030204" pitchFamily="34" charset="0"/>
              </a:rPr>
              <a:t>Job Requisition</a:t>
            </a:r>
            <a:r>
              <a:rPr lang="en-US" sz="1800" dirty="0">
                <a:solidFill>
                  <a:srgbClr val="005A9E"/>
                </a:solidFill>
                <a:effectLst/>
                <a:latin typeface="Calibri" panose="020F0502020204030204" pitchFamily="34" charset="0"/>
                <a:ea typeface="Calibri" panose="020F0502020204030204" pitchFamily="34" charset="0"/>
                <a:cs typeface="Calibri" panose="020F0502020204030204" pitchFamily="34" charset="0"/>
              </a:rPr>
              <a:t> (e.g., REQ_000000XXXX Job Title) you </a:t>
            </a:r>
            <a:r>
              <a:rPr lang="en-US" dirty="0">
                <a:solidFill>
                  <a:srgbClr val="005A9E"/>
                </a:solidFill>
                <a:latin typeface="Calibri" panose="020F0502020204030204" pitchFamily="34" charset="0"/>
                <a:ea typeface="Calibri" panose="020F0502020204030204" pitchFamily="34" charset="0"/>
                <a:cs typeface="Calibri" panose="020F0502020204030204" pitchFamily="34" charset="0"/>
              </a:rPr>
              <a:t>want to review</a:t>
            </a:r>
            <a:r>
              <a:rPr lang="en-US" sz="1800" dirty="0">
                <a:solidFill>
                  <a:srgbClr val="005A9E"/>
                </a:solidFill>
                <a:effectLst/>
                <a:latin typeface="Calibri" panose="020F0502020204030204" pitchFamily="34" charset="0"/>
                <a:ea typeface="Calibri" panose="020F0502020204030204" pitchFamily="34" charset="0"/>
                <a:cs typeface="Calibri" panose="020F0502020204030204" pitchFamily="34" charset="0"/>
              </a:rPr>
              <a:t>. </a:t>
            </a:r>
          </a:p>
          <a:p>
            <a:pPr marL="0" marR="0">
              <a:spcBef>
                <a:spcPts val="0"/>
              </a:spcBef>
              <a:spcAft>
                <a:spcPts val="0"/>
              </a:spcAft>
            </a:pPr>
            <a:endParaRPr lang="en-US" dirty="0">
              <a:solidFill>
                <a:srgbClr val="005A9E"/>
              </a:solidFill>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800" dirty="0">
                <a:solidFill>
                  <a:srgbClr val="005A9E"/>
                </a:solidFill>
                <a:effectLst/>
                <a:latin typeface="Calibri" panose="020F0502020204030204" pitchFamily="34" charset="0"/>
                <a:ea typeface="Calibri" panose="020F0502020204030204" pitchFamily="34" charset="0"/>
                <a:cs typeface="Calibri" panose="020F0502020204030204" pitchFamily="34" charset="0"/>
              </a:rPr>
              <a:t>Alternatively, if you know the </a:t>
            </a:r>
            <a:r>
              <a:rPr lang="en-US" sz="1800" b="1" dirty="0">
                <a:solidFill>
                  <a:srgbClr val="005A9E"/>
                </a:solidFill>
                <a:effectLst/>
                <a:latin typeface="Calibri" panose="020F0502020204030204" pitchFamily="34" charset="0"/>
                <a:ea typeface="Calibri" panose="020F0502020204030204" pitchFamily="34" charset="0"/>
                <a:cs typeface="Calibri" panose="020F0502020204030204" pitchFamily="34" charset="0"/>
              </a:rPr>
              <a:t>job requisition number</a:t>
            </a:r>
            <a:r>
              <a:rPr lang="en-US" sz="1800" dirty="0">
                <a:solidFill>
                  <a:srgbClr val="005A9E"/>
                </a:solidFill>
                <a:effectLst/>
                <a:latin typeface="Calibri" panose="020F0502020204030204" pitchFamily="34" charset="0"/>
                <a:ea typeface="Calibri" panose="020F0502020204030204" pitchFamily="34" charset="0"/>
                <a:cs typeface="Calibri" panose="020F0502020204030204" pitchFamily="34" charset="0"/>
              </a:rPr>
              <a:t>, you can search for it in the search bar by entering the prefix JR: and the requisition number</a:t>
            </a:r>
            <a:r>
              <a:rPr lang="en-US" dirty="0">
                <a:solidFill>
                  <a:srgbClr val="005A9E"/>
                </a:solidFill>
                <a:latin typeface="Calibri" panose="020F0502020204030204" pitchFamily="34" charset="0"/>
                <a:ea typeface="Calibri" panose="020F0502020204030204" pitchFamily="34" charset="0"/>
                <a:cs typeface="Calibri" panose="020F0502020204030204" pitchFamily="34" charset="0"/>
              </a:rPr>
              <a:t> (e.g., JR:000000XXXX)</a:t>
            </a:r>
          </a:p>
          <a:p>
            <a:pPr marL="0" marR="0">
              <a:spcBef>
                <a:spcPts val="0"/>
              </a:spcBef>
              <a:spcAft>
                <a:spcPts val="0"/>
              </a:spcAft>
            </a:pPr>
            <a:endParaRPr lang="en-US" sz="1800" dirty="0">
              <a:solidFill>
                <a:srgbClr val="005A9E"/>
              </a:solidFill>
              <a:effectLst/>
              <a:latin typeface="Calibri" panose="020F0502020204030204" pitchFamily="34" charset="0"/>
              <a:ea typeface="Calibri" panose="020F0502020204030204" pitchFamily="34" charset="0"/>
              <a:cs typeface="Calibri" panose="020F0502020204030204" pitchFamily="34" charset="0"/>
            </a:endParaRPr>
          </a:p>
          <a:p>
            <a:pPr marL="0" marR="0">
              <a:spcBef>
                <a:spcPts val="0"/>
              </a:spcBef>
              <a:spcAft>
                <a:spcPts val="0"/>
              </a:spcAft>
            </a:pPr>
            <a:r>
              <a:rPr lang="en-US" sz="1800" dirty="0">
                <a:solidFill>
                  <a:srgbClr val="005A9E"/>
                </a:solidFill>
                <a:effectLst/>
                <a:latin typeface="Calibri" panose="020F0502020204030204" pitchFamily="34" charset="0"/>
                <a:ea typeface="Calibri" panose="020F0502020204030204" pitchFamily="34" charset="0"/>
                <a:cs typeface="Calibri" panose="020F0502020204030204" pitchFamily="34" charset="0"/>
              </a:rPr>
              <a:t>Click on your </a:t>
            </a:r>
            <a:r>
              <a:rPr lang="en-US" dirty="0">
                <a:solidFill>
                  <a:srgbClr val="005A9E"/>
                </a:solidFill>
                <a:latin typeface="Calibri" panose="020F0502020204030204" pitchFamily="34" charset="0"/>
                <a:ea typeface="Calibri" panose="020F0502020204030204" pitchFamily="34" charset="0"/>
                <a:cs typeface="Calibri" panose="020F0502020204030204" pitchFamily="34" charset="0"/>
              </a:rPr>
              <a:t>selection </a:t>
            </a:r>
            <a:r>
              <a:rPr lang="en-US" sz="1800" dirty="0">
                <a:solidFill>
                  <a:srgbClr val="005A9E"/>
                </a:solidFill>
                <a:effectLst/>
                <a:latin typeface="Calibri" panose="020F0502020204030204" pitchFamily="34" charset="0"/>
                <a:ea typeface="Calibri" panose="020F0502020204030204" pitchFamily="34" charset="0"/>
                <a:cs typeface="Calibri" panose="020F0502020204030204" pitchFamily="34" charset="0"/>
              </a:rPr>
              <a:t>to be taken to the job requisition homepage.</a:t>
            </a:r>
          </a:p>
          <a:p>
            <a:endParaRPr lang="en-US" dirty="0">
              <a:solidFill>
                <a:srgbClr val="005A9E"/>
              </a:solidFill>
              <a:latin typeface="Calibri" panose="020F0502020204030204" pitchFamily="34" charset="0"/>
              <a:ea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1D978702-98A2-4C3B-9463-911D7E1DA281}"/>
              </a:ext>
            </a:extLst>
          </p:cNvPr>
          <p:cNvSpPr txBox="1"/>
          <p:nvPr/>
        </p:nvSpPr>
        <p:spPr>
          <a:xfrm>
            <a:off x="454844" y="463269"/>
            <a:ext cx="8458200" cy="477054"/>
          </a:xfrm>
          <a:prstGeom prst="rect">
            <a:avLst/>
          </a:prstGeom>
          <a:noFill/>
        </p:spPr>
        <p:txBody>
          <a:bodyPr wrap="square" rtlCol="0">
            <a:spAutoFit/>
          </a:bodyPr>
          <a:lstStyle/>
          <a:p>
            <a:r>
              <a:rPr lang="en-US" sz="2500" u="sng" dirty="0">
                <a:solidFill>
                  <a:srgbClr val="005A9E"/>
                </a:solidFill>
                <a:latin typeface="Calibri" panose="020F0502020204030204" pitchFamily="34" charset="0"/>
                <a:cs typeface="Calibri" panose="020F0502020204030204" pitchFamily="34" charset="0"/>
              </a:rPr>
              <a:t>Viewing Job Applications and Resumes in Workday Recruiting</a:t>
            </a:r>
            <a:endParaRPr lang="en-US" sz="2500" dirty="0"/>
          </a:p>
        </p:txBody>
      </p:sp>
    </p:spTree>
    <p:extLst>
      <p:ext uri="{BB962C8B-B14F-4D97-AF65-F5344CB8AC3E}">
        <p14:creationId xmlns:p14="http://schemas.microsoft.com/office/powerpoint/2010/main" val="27060679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138776-575F-4481-9C62-25B99AC9796B}"/>
              </a:ext>
            </a:extLst>
          </p:cNvPr>
          <p:cNvPicPr>
            <a:picLocks noChangeAspect="1"/>
          </p:cNvPicPr>
          <p:nvPr/>
        </p:nvPicPr>
        <p:blipFill>
          <a:blip r:embed="rId2"/>
          <a:stretch>
            <a:fillRect/>
          </a:stretch>
        </p:blipFill>
        <p:spPr>
          <a:xfrm>
            <a:off x="0" y="668776"/>
            <a:ext cx="9144000" cy="5520447"/>
          </a:xfrm>
          <a:prstGeom prst="rect">
            <a:avLst/>
          </a:prstGeom>
        </p:spPr>
      </p:pic>
    </p:spTree>
    <p:extLst>
      <p:ext uri="{BB962C8B-B14F-4D97-AF65-F5344CB8AC3E}">
        <p14:creationId xmlns:p14="http://schemas.microsoft.com/office/powerpoint/2010/main" val="30104387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609600"/>
          </a:xfrm>
        </p:spPr>
        <p:txBody>
          <a:bodyPr>
            <a:noAutofit/>
          </a:bodyPr>
          <a:lstStyle/>
          <a:p>
            <a:r>
              <a:rPr lang="en-US" sz="3200" u="sng" dirty="0">
                <a:solidFill>
                  <a:srgbClr val="005A9E"/>
                </a:solidFill>
                <a:latin typeface="Calibri" panose="020F0502020204030204" pitchFamily="34" charset="0"/>
                <a:cs typeface="Calibri" panose="020F0502020204030204" pitchFamily="34" charset="0"/>
              </a:rPr>
              <a:t>Be Aware of Unconscious or Implicit Bias</a:t>
            </a:r>
          </a:p>
        </p:txBody>
      </p:sp>
      <p:sp>
        <p:nvSpPr>
          <p:cNvPr id="3" name="Content Placeholder 2"/>
          <p:cNvSpPr>
            <a:spLocks noGrp="1"/>
          </p:cNvSpPr>
          <p:nvPr>
            <p:ph idx="1"/>
          </p:nvPr>
        </p:nvSpPr>
        <p:spPr>
          <a:xfrm>
            <a:off x="301752" y="990600"/>
            <a:ext cx="8503920" cy="5410199"/>
          </a:xfrm>
        </p:spPr>
        <p:txBody>
          <a:bodyPr>
            <a:normAutofit/>
          </a:bodyPr>
          <a:lstStyle/>
          <a:p>
            <a:endParaRPr lang="en-US" sz="1600" dirty="0">
              <a:solidFill>
                <a:srgbClr val="005A9E"/>
              </a:solidFill>
              <a:latin typeface="Calibri" panose="020F0502020204030204" pitchFamily="34" charset="0"/>
              <a:cs typeface="Calibri" panose="020F0502020204030204" pitchFamily="34" charset="0"/>
            </a:endParaRPr>
          </a:p>
          <a:p>
            <a:r>
              <a:rPr lang="en-US" sz="1600" dirty="0">
                <a:solidFill>
                  <a:srgbClr val="005A9E"/>
                </a:solidFill>
                <a:latin typeface="Calibri" panose="020F0502020204030204" pitchFamily="34" charset="0"/>
                <a:cs typeface="Calibri" panose="020F0502020204030204" pitchFamily="34" charset="0"/>
              </a:rPr>
              <a:t>Being aware of an unconscious or implicit bias is the first step to ensuring that each search supports and furthers Penn State’s goal of building a more diverse and inclusive workforce. Such biases can be a factor in the review of applicant materials as well as in subsequent phone and in-person interviews.</a:t>
            </a:r>
            <a:br>
              <a:rPr lang="en-US" sz="1600" dirty="0">
                <a:solidFill>
                  <a:srgbClr val="005A9E"/>
                </a:solidFill>
                <a:latin typeface="Calibri" panose="020F0502020204030204" pitchFamily="34" charset="0"/>
                <a:cs typeface="Calibri" panose="020F0502020204030204" pitchFamily="34" charset="0"/>
              </a:rPr>
            </a:br>
            <a:r>
              <a:rPr lang="en-US" sz="1600" dirty="0">
                <a:solidFill>
                  <a:srgbClr val="005A9E"/>
                </a:solidFill>
                <a:latin typeface="Calibri" panose="020F0502020204030204" pitchFamily="34" charset="0"/>
                <a:cs typeface="Calibri" panose="020F0502020204030204" pitchFamily="34" charset="0"/>
              </a:rPr>
              <a:t> </a:t>
            </a:r>
          </a:p>
          <a:p>
            <a:pPr lvl="1">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Affinity Bias: the tendency to think positively about an individual like yourself</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lvl="1">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Halo Effect: the tendency to see one great thing about a candidate and, as a result, assume that   everything about that candidate is positive</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lvl="1">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Horns effect: the tendency to focus on one particularly negative feature about a candidate, which clouds your view of that individual’s other qualities</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lvl="1">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Confirmation bias: the tendency to seek information that confirms pre-existing beliefs or assumptions about an individual</a:t>
            </a:r>
            <a:br>
              <a:rPr lang="en-US" sz="1600" dirty="0">
                <a:solidFill>
                  <a:srgbClr val="005A9E"/>
                </a:solidFill>
                <a:latin typeface="Calibri" panose="020F0502020204030204" pitchFamily="34" charset="0"/>
                <a:cs typeface="Calibri" panose="020F0502020204030204" pitchFamily="34" charset="0"/>
              </a:rPr>
            </a:br>
            <a:endParaRPr lang="en-US" sz="1600" dirty="0">
              <a:solidFill>
                <a:srgbClr val="005A9E"/>
              </a:solidFill>
              <a:latin typeface="Calibri" panose="020F0502020204030204" pitchFamily="34" charset="0"/>
              <a:cs typeface="Calibri" panose="020F0502020204030204" pitchFamily="34" charset="0"/>
            </a:endParaRPr>
          </a:p>
          <a:p>
            <a:pPr lvl="1">
              <a:buFont typeface="Wingdings" panose="05000000000000000000" pitchFamily="2" charset="2"/>
              <a:buChar char="q"/>
            </a:pPr>
            <a:r>
              <a:rPr lang="en-US" sz="1600" dirty="0">
                <a:solidFill>
                  <a:srgbClr val="005A9E"/>
                </a:solidFill>
                <a:latin typeface="Calibri" panose="020F0502020204030204" pitchFamily="34" charset="0"/>
                <a:cs typeface="Calibri" panose="020F0502020204030204" pitchFamily="34" charset="0"/>
              </a:rPr>
              <a:t>Conformity Bias (Group Think): the tendency to mimic others’ beliefs or hold back your own thoughts and opinions about a candidate</a:t>
            </a:r>
            <a:endParaRPr lang="en-US" sz="1600" i="1" dirty="0">
              <a:solidFill>
                <a:srgbClr val="005A9E"/>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4568064"/>
      </p:ext>
    </p:extLst>
  </p:cSld>
  <p:clrMapOvr>
    <a:masterClrMapping/>
  </p:clrMapOvr>
</p:sld>
</file>

<file path=ppt/theme/theme1.xml><?xml version="1.0" encoding="utf-8"?>
<a:theme xmlns:a="http://schemas.openxmlformats.org/drawingml/2006/main" name="Metropolitan">
  <a:themeElements>
    <a:clrScheme name="Metropolitan">
      <a:dk1>
        <a:sysClr val="windowText" lastClr="000000"/>
      </a:dk1>
      <a:lt1>
        <a:sysClr val="window" lastClr="FFFFFF"/>
      </a:lt1>
      <a:dk2>
        <a:srgbClr val="162F33"/>
      </a:dk2>
      <a:lt2>
        <a:srgbClr val="EAF0E0"/>
      </a:lt2>
      <a:accent1>
        <a:srgbClr val="50B4C8"/>
      </a:accent1>
      <a:accent2>
        <a:srgbClr val="A8B97F"/>
      </a:accent2>
      <a:accent3>
        <a:srgbClr val="9B9256"/>
      </a:accent3>
      <a:accent4>
        <a:srgbClr val="657689"/>
      </a:accent4>
      <a:accent5>
        <a:srgbClr val="7A855D"/>
      </a:accent5>
      <a:accent6>
        <a:srgbClr val="84AC9D"/>
      </a:accent6>
      <a:hlink>
        <a:srgbClr val="2370CD"/>
      </a:hlink>
      <a:folHlink>
        <a:srgbClr val="877589"/>
      </a:folHlink>
    </a:clrScheme>
    <a:fontScheme name="Metropolita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Metropolitan">
      <a:fillStyleLst>
        <a:solidFill>
          <a:schemeClr val="phClr"/>
        </a:solidFill>
        <a:gradFill rotWithShape="1">
          <a:gsLst>
            <a:gs pos="0">
              <a:schemeClr val="phClr">
                <a:tint val="70000"/>
                <a:satMod val="100000"/>
                <a:lumMod val="110000"/>
              </a:schemeClr>
            </a:gs>
            <a:gs pos="50000">
              <a:schemeClr val="phClr">
                <a:tint val="75000"/>
                <a:satMod val="101000"/>
                <a:lumMod val="105000"/>
              </a:schemeClr>
            </a:gs>
            <a:gs pos="100000">
              <a:schemeClr val="phClr">
                <a:tint val="82000"/>
                <a:satMod val="104000"/>
                <a:lumMod val="105000"/>
              </a:schemeClr>
            </a:gs>
          </a:gsLst>
          <a:lin ang="2700000" scaled="0"/>
        </a:gradFill>
        <a:gradFill rotWithShape="1">
          <a:gsLst>
            <a:gs pos="0">
              <a:schemeClr val="phClr">
                <a:tint val="97000"/>
                <a:satMod val="100000"/>
                <a:lumMod val="102000"/>
              </a:schemeClr>
            </a:gs>
            <a:gs pos="50000">
              <a:schemeClr val="phClr">
                <a:shade val="100000"/>
                <a:satMod val="100000"/>
                <a:lumMod val="100000"/>
              </a:schemeClr>
            </a:gs>
            <a:gs pos="100000">
              <a:schemeClr val="phClr">
                <a:shade val="80000"/>
                <a:satMod val="100000"/>
                <a:lumMod val="99000"/>
              </a:schemeClr>
            </a:gs>
          </a:gsLst>
          <a:lin ang="27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solidFill>
          <a:schemeClr val="phClr">
            <a:shade val="95000"/>
            <a:satMod val="170000"/>
          </a:schemeClr>
        </a:solidFill>
      </a:bgFillStyleLst>
    </a:fmtScheme>
  </a:themeElements>
  <a:objectDefaults/>
  <a:extraClrSchemeLst/>
  <a:extLst>
    <a:ext uri="{05A4C25C-085E-4340-85A3-A5531E510DB2}">
      <thm15:themeFamily xmlns:thm15="http://schemas.microsoft.com/office/thememl/2012/main" name="Metropolitan" id="{4C5440D6-04D2-4954-96CF-F251137069B2}" vid="{79CFCA13-9412-4290-BB4B-85112F8885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4650</TotalTime>
  <Words>2944</Words>
  <Application>Microsoft Office PowerPoint</Application>
  <PresentationFormat>On-screen Show (4:3)</PresentationFormat>
  <Paragraphs>266</Paragraphs>
  <Slides>27</Slides>
  <Notes>22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27</vt:i4>
      </vt:variant>
    </vt:vector>
  </HeadingPairs>
  <TitlesOfParts>
    <vt:vector size="35" baseType="lpstr">
      <vt:lpstr>Arial</vt:lpstr>
      <vt:lpstr>Calibri</vt:lpstr>
      <vt:lpstr>Calibri Light</vt:lpstr>
      <vt:lpstr>Courier New</vt:lpstr>
      <vt:lpstr>Segoe UI</vt:lpstr>
      <vt:lpstr>Wingdings</vt:lpstr>
      <vt:lpstr>Wingdings 2</vt:lpstr>
      <vt:lpstr>Metropolitan</vt:lpstr>
      <vt:lpstr>Search Committee Training</vt:lpstr>
      <vt:lpstr>Hiring Information</vt:lpstr>
      <vt:lpstr>Training Highlights  Note: This Search Committee Training is required for staff, faculty, and postdoctoral scholar searches. It is not required for part-time vacancies. </vt:lpstr>
      <vt:lpstr>Search Committee Requirements</vt:lpstr>
      <vt:lpstr>Advertising</vt:lpstr>
      <vt:lpstr>Viewing Job Applications and Resumes in Workday Recruiting</vt:lpstr>
      <vt:lpstr>PowerPoint Presentation</vt:lpstr>
      <vt:lpstr>PowerPoint Presentation</vt:lpstr>
      <vt:lpstr>Be Aware of Unconscious or Implicit Bias</vt:lpstr>
      <vt:lpstr>Reviewing Applications for Minimum Qualifications</vt:lpstr>
      <vt:lpstr>Reviewing Applications for Red Flags</vt:lpstr>
      <vt:lpstr>Selecting Candidates to Interview</vt:lpstr>
      <vt:lpstr>Diversity Review</vt:lpstr>
      <vt:lpstr>Inviting Candidates to Interview</vt:lpstr>
      <vt:lpstr>Developing Interview Questions</vt:lpstr>
      <vt:lpstr>Questions Not Permitted in an Interview</vt:lpstr>
      <vt:lpstr>Interview Methods</vt:lpstr>
      <vt:lpstr>Documenting the Interview</vt:lpstr>
      <vt:lpstr>PowerPoint Presentation</vt:lpstr>
      <vt:lpstr>Conducting Reference Checks</vt:lpstr>
      <vt:lpstr>   Items to Submit to Talent Acquisition</vt:lpstr>
      <vt:lpstr>Initiating the Hire</vt:lpstr>
      <vt:lpstr>Background Checks for New Hires</vt:lpstr>
      <vt:lpstr>Notifying Applicants Not Hired</vt:lpstr>
      <vt:lpstr>Helpful Resources</vt:lpstr>
      <vt:lpstr>Maintaining Confidentiality at All Times</vt:lpstr>
      <vt:lpstr>Contacting Your Assigned Ag HR Consultant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Search Committee Training</dc:title>
  <dc:creator>Mary Fetzer</dc:creator>
  <cp:lastModifiedBy>Mary Fetzer</cp:lastModifiedBy>
  <cp:revision>40</cp:revision>
  <cp:lastPrinted>2020-01-22T20:53:43Z</cp:lastPrinted>
  <dcterms:created xsi:type="dcterms:W3CDTF">2019-10-14T20:57:40Z</dcterms:created>
  <dcterms:modified xsi:type="dcterms:W3CDTF">2021-09-22T17:58:32Z</dcterms:modified>
  <cp:contentStatus/>
</cp:coreProperties>
</file>